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9144000" cy="6858000"/>
  <p:defaultTextStyle>
    <a:defPPr>
      <a:defRPr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68" d="100"/>
          <a:sy n="68" d="100"/>
        </p:scale>
        <p:origin x="-852" y="-72"/>
      </p:cViewPr>
      <p:guideLst>
        <p:guide pos="2880" orient="horz"/>
        <p:guide pos="216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 /><Relationship Id="rId24" Type="http://schemas.openxmlformats.org/officeDocument/2006/relationships/tableStyles" Target="tableStyles.xml" /><Relationship Id="rId2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" userDrawn="1">
  <p:cSld name="Title Slide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0" y="0"/>
            <a:ext cx="9144000" cy="365760"/>
          </a:xfrm>
          <a:custGeom>
            <a:avLst/>
            <a:gdLst/>
            <a:ahLst/>
            <a:cxnLst/>
            <a:rect l="l" t="t" r="r" b="b"/>
            <a:pathLst>
              <a:path w="9144000" h="365760" fill="norm" stroke="1" extrusionOk="0">
                <a:moveTo>
                  <a:pt x="9144000" y="0"/>
                </a:moveTo>
                <a:lnTo>
                  <a:pt x="0" y="0"/>
                </a:lnTo>
                <a:lnTo>
                  <a:pt x="0" y="365760"/>
                </a:lnTo>
                <a:lnTo>
                  <a:pt x="9144000" y="36576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685799" y="3398519"/>
            <a:ext cx="7848600" cy="1905"/>
          </a:xfrm>
          <a:custGeom>
            <a:avLst/>
            <a:gdLst/>
            <a:ahLst/>
            <a:cxnLst/>
            <a:rect l="l" t="t" r="r" b="b"/>
            <a:pathLst>
              <a:path w="7848600" h="1904" fill="norm" stroke="1" extrusionOk="0">
                <a:moveTo>
                  <a:pt x="0" y="0"/>
                </a:moveTo>
                <a:lnTo>
                  <a:pt x="7848600" y="1650"/>
                </a:lnTo>
              </a:path>
            </a:pathLst>
          </a:custGeom>
          <a:ln w="18288">
            <a:solidFill>
              <a:srgbClr val="D2523B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/>
          <a:stretch/>
        </p:blipFill>
        <p:spPr bwMode="auto">
          <a:xfrm>
            <a:off x="4425696" y="1914144"/>
            <a:ext cx="4174109" cy="26958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1792604" y="890092"/>
            <a:ext cx="5800090" cy="88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690473" y="4895469"/>
            <a:ext cx="7660005" cy="1033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536244" y="1944750"/>
            <a:ext cx="3812540" cy="368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4728464" y="1944750"/>
            <a:ext cx="3876675" cy="368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0" y="0"/>
            <a:ext cx="9144000" cy="365760"/>
          </a:xfrm>
          <a:custGeom>
            <a:avLst/>
            <a:gdLst/>
            <a:ahLst/>
            <a:cxnLst/>
            <a:rect l="l" t="t" r="r" b="b"/>
            <a:pathLst>
              <a:path w="9144000" h="365760" fill="norm" stroke="1" extrusionOk="0">
                <a:moveTo>
                  <a:pt x="9144000" y="0"/>
                </a:moveTo>
                <a:lnTo>
                  <a:pt x="0" y="0"/>
                </a:lnTo>
                <a:lnTo>
                  <a:pt x="0" y="365760"/>
                </a:lnTo>
                <a:lnTo>
                  <a:pt x="9144000" y="36576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536244" y="1628012"/>
            <a:ext cx="8042275" cy="471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iles.oprf.ru/storage/image_store/docs2022/programma15122022.pdf" TargetMode="Externa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 bwMode="auto">
          <a:xfrm>
            <a:off x="1671955" y="762000"/>
            <a:ext cx="5800090" cy="13067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3990" marR="5080" indent="-161925" algn="ctr">
              <a:lnSpc>
                <a:spcPct val="100000"/>
              </a:lnSpc>
              <a:spcBef>
                <a:spcPts val="110"/>
              </a:spcBef>
              <a:defRPr/>
            </a:pPr>
            <a:r>
              <a:rPr sz="2800" spc="-150"/>
              <a:t>ОБРАЗОВАТЕЛЬНАЯ</a:t>
            </a:r>
            <a:r>
              <a:rPr sz="2800" spc="-85"/>
              <a:t> </a:t>
            </a:r>
            <a:r>
              <a:rPr sz="2800" spc="-110"/>
              <a:t>ПРОГРАММА </a:t>
            </a:r>
            <a:r>
              <a:rPr sz="2800" spc="-114"/>
              <a:t>ДОШКОЛЬНОГО</a:t>
            </a:r>
            <a:r>
              <a:rPr sz="2800" spc="-145"/>
              <a:t> </a:t>
            </a:r>
            <a:r>
              <a:rPr sz="2800" spc="-55"/>
              <a:t>ОБРАЗОВАНИЯ</a:t>
            </a:r>
            <a:r>
              <a:rPr lang="ru-RU" sz="2800" spc="-55"/>
              <a:t> ДЕТСКОГО САДА</a:t>
            </a:r>
            <a:endParaRPr sz="2800"/>
          </a:p>
        </p:txBody>
      </p:sp>
      <p:pic>
        <p:nvPicPr>
          <p:cNvPr id="1026" name="Picture 2" descr="Фото"/>
          <p:cNvPicPr>
            <a:picLocks noChangeAspect="1" noChangeArrowheads="1"/>
          </p:cNvPicPr>
          <p:nvPr/>
        </p:nvPicPr>
        <p:blipFill>
          <a:blip r:embed="rId2"/>
          <a:srcRect l="22486" t="7615" r="5325" b="27043"/>
          <a:stretch/>
        </p:blipFill>
        <p:spPr bwMode="auto">
          <a:xfrm flipH="1">
            <a:off x="4124324" y="1981199"/>
            <a:ext cx="4648200" cy="2819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 bwMode="auto">
          <a:xfrm>
            <a:off x="690473" y="4895469"/>
            <a:ext cx="776772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defRPr/>
            </a:pPr>
            <a:r>
              <a:rPr sz="2200">
                <a:solidFill>
                  <a:srgbClr val="56566D"/>
                </a:solidFill>
              </a:rPr>
              <a:t>Муниципальное</a:t>
            </a:r>
            <a:r>
              <a:rPr lang="ru-RU" sz="2200" spc="-45">
                <a:solidFill>
                  <a:srgbClr val="56566D"/>
                </a:solidFill>
              </a:rPr>
              <a:t> </a:t>
            </a:r>
            <a:r>
              <a:rPr lang="ru-RU" sz="2200" spc="-20">
                <a:solidFill>
                  <a:srgbClr val="56566D"/>
                </a:solidFill>
              </a:rPr>
              <a:t>автономное</a:t>
            </a:r>
            <a:r>
              <a:rPr sz="2200" spc="-85">
                <a:solidFill>
                  <a:srgbClr val="56566D"/>
                </a:solidFill>
              </a:rPr>
              <a:t> </a:t>
            </a:r>
            <a:r>
              <a:rPr sz="2200" spc="-10">
                <a:solidFill>
                  <a:srgbClr val="56566D"/>
                </a:solidFill>
              </a:rPr>
              <a:t>дошкольное</a:t>
            </a:r>
            <a:r>
              <a:rPr sz="2200" spc="-85">
                <a:solidFill>
                  <a:srgbClr val="56566D"/>
                </a:solidFill>
              </a:rPr>
              <a:t> </a:t>
            </a:r>
            <a:r>
              <a:rPr sz="2200" spc="-10">
                <a:solidFill>
                  <a:srgbClr val="56566D"/>
                </a:solidFill>
              </a:rPr>
              <a:t>образовательное учреждение </a:t>
            </a:r>
            <a:r>
              <a:rPr sz="2200" spc="-50">
                <a:solidFill>
                  <a:srgbClr val="56566D"/>
                </a:solidFill>
              </a:rPr>
              <a:t>«Детский</a:t>
            </a:r>
            <a:r>
              <a:rPr sz="2200" spc="15">
                <a:solidFill>
                  <a:srgbClr val="56566D"/>
                </a:solidFill>
              </a:rPr>
              <a:t> </a:t>
            </a:r>
            <a:r>
              <a:rPr sz="2200">
                <a:solidFill>
                  <a:srgbClr val="56566D"/>
                </a:solidFill>
              </a:rPr>
              <a:t>сад №18</a:t>
            </a:r>
            <a:r>
              <a:rPr lang="ru-RU" sz="2200">
                <a:solidFill>
                  <a:srgbClr val="56566D"/>
                </a:solidFill>
              </a:rPr>
              <a:t>1</a:t>
            </a:r>
            <a:r>
              <a:rPr sz="2200" spc="-5">
                <a:solidFill>
                  <a:srgbClr val="56566D"/>
                </a:solidFill>
              </a:rPr>
              <a:t> </a:t>
            </a:r>
            <a:r>
              <a:rPr sz="2200" spc="-25">
                <a:solidFill>
                  <a:srgbClr val="56566D"/>
                </a:solidFill>
              </a:rPr>
              <a:t>комбинированного</a:t>
            </a:r>
            <a:r>
              <a:rPr sz="2200" spc="-55">
                <a:solidFill>
                  <a:srgbClr val="56566D"/>
                </a:solidFill>
              </a:rPr>
              <a:t> </a:t>
            </a:r>
            <a:r>
              <a:rPr sz="2200">
                <a:solidFill>
                  <a:srgbClr val="56566D"/>
                </a:solidFill>
              </a:rPr>
              <a:t>вида</a:t>
            </a:r>
            <a:r>
              <a:rPr sz="2200" spc="-10">
                <a:solidFill>
                  <a:srgbClr val="56566D"/>
                </a:solidFill>
              </a:rPr>
              <a:t>»</a:t>
            </a:r>
            <a:endParaRPr sz="2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2564383" y="696290"/>
            <a:ext cx="403542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4000" i="1" spc="-60">
                <a:latin typeface="Arial"/>
                <a:cs typeface="Arial"/>
              </a:rPr>
              <a:t>Цель</a:t>
            </a:r>
            <a:r>
              <a:rPr sz="4000" i="1" spc="-250">
                <a:latin typeface="Arial"/>
                <a:cs typeface="Arial"/>
              </a:rPr>
              <a:t> </a:t>
            </a:r>
            <a:r>
              <a:rPr sz="4000" b="0" spc="-105">
                <a:latin typeface="Microsoft Sans Serif"/>
                <a:cs typeface="Microsoft Sans Serif"/>
              </a:rPr>
              <a:t>Программы</a:t>
            </a:r>
            <a:endParaRPr sz="4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1621611"/>
            <a:ext cx="7956550" cy="441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4722"/>
              <a:buChar char="•"/>
              <a:tabLst>
                <a:tab pos="195580" algn="l"/>
              </a:tabLst>
              <a:defRPr/>
            </a:pP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Разностороннее</a:t>
            </a:r>
            <a:r>
              <a:rPr sz="3600" spc="-1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</a:t>
            </a:r>
            <a:r>
              <a:rPr sz="3600" spc="-204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ребенка</a:t>
            </a:r>
            <a:r>
              <a:rPr sz="3600" spc="-1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50">
                <a:solidFill>
                  <a:srgbClr val="292934"/>
                </a:solidFill>
                <a:latin typeface="Microsoft Sans Serif"/>
                <a:cs typeface="Microsoft Sans Serif"/>
              </a:rPr>
              <a:t>в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период</a:t>
            </a:r>
            <a:r>
              <a:rPr sz="3600" spc="-1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3600" spc="-1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детства</a:t>
            </a:r>
            <a:r>
              <a:rPr sz="3600" spc="-1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50">
                <a:solidFill>
                  <a:srgbClr val="292934"/>
                </a:solidFill>
                <a:latin typeface="Microsoft Sans Serif"/>
                <a:cs typeface="Microsoft Sans Serif"/>
              </a:rPr>
              <a:t>с </a:t>
            </a:r>
            <a:r>
              <a:rPr sz="3600" spc="-20">
                <a:solidFill>
                  <a:srgbClr val="292934"/>
                </a:solidFill>
                <a:latin typeface="Microsoft Sans Serif"/>
                <a:cs typeface="Microsoft Sans Serif"/>
              </a:rPr>
              <a:t>учетом</a:t>
            </a:r>
            <a:r>
              <a:rPr sz="3600" spc="-1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возрастных</a:t>
            </a:r>
            <a:r>
              <a:rPr sz="3600" spc="-2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индивидуальных</a:t>
            </a:r>
            <a:r>
              <a:rPr sz="3600" spc="-1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3600" spc="-1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на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основе</a:t>
            </a:r>
            <a:r>
              <a:rPr sz="36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35">
                <a:solidFill>
                  <a:srgbClr val="292934"/>
                </a:solidFill>
                <a:latin typeface="Microsoft Sans Serif"/>
                <a:cs typeface="Microsoft Sans Serif"/>
              </a:rPr>
              <a:t>духовно-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нравственных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ценностей</a:t>
            </a:r>
            <a:r>
              <a:rPr sz="3600" spc="-1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народов</a:t>
            </a:r>
            <a:r>
              <a:rPr sz="36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РФ,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исторических</a:t>
            </a:r>
            <a:r>
              <a:rPr sz="36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36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национально- </a:t>
            </a:r>
            <a:r>
              <a:rPr sz="3600" spc="-40">
                <a:solidFill>
                  <a:srgbClr val="292934"/>
                </a:solidFill>
                <a:latin typeface="Microsoft Sans Serif"/>
                <a:cs typeface="Microsoft Sans Serif"/>
              </a:rPr>
              <a:t>культурных</a:t>
            </a:r>
            <a:r>
              <a:rPr sz="3600" spc="-1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традиций.</a:t>
            </a:r>
            <a:endParaRPr sz="3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673479" y="839851"/>
            <a:ext cx="5687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05"/>
              <a:t>Задачи</a:t>
            </a:r>
            <a:r>
              <a:rPr sz="2400" spc="-160"/>
              <a:t> </a:t>
            </a:r>
            <a:r>
              <a:rPr sz="2400" spc="-110"/>
              <a:t>обязательной</a:t>
            </a:r>
            <a:r>
              <a:rPr sz="2400" spc="-220"/>
              <a:t> </a:t>
            </a:r>
            <a:r>
              <a:rPr sz="2400" spc="-95"/>
              <a:t>части</a:t>
            </a:r>
            <a:r>
              <a:rPr sz="2400" spc="-130"/>
              <a:t> </a:t>
            </a:r>
            <a:r>
              <a:rPr sz="2400" spc="-65"/>
              <a:t>Программы</a:t>
            </a:r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65150" indent="434340">
              <a:lnSpc>
                <a:spcPct val="100000"/>
              </a:lnSpc>
              <a:spcBef>
                <a:spcPts val="105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 spc="-10"/>
              <a:t>Обеспечение</a:t>
            </a:r>
            <a:r>
              <a:rPr spc="-55"/>
              <a:t> </a:t>
            </a:r>
            <a:r>
              <a:rPr/>
              <a:t>единых</a:t>
            </a:r>
            <a:r>
              <a:rPr spc="-40"/>
              <a:t> </a:t>
            </a:r>
            <a:r>
              <a:rPr/>
              <a:t>для</a:t>
            </a:r>
            <a:r>
              <a:rPr spc="-35"/>
              <a:t> </a:t>
            </a:r>
            <a:r>
              <a:rPr spc="-60"/>
              <a:t>РФ</a:t>
            </a:r>
            <a:r>
              <a:rPr spc="-50"/>
              <a:t> </a:t>
            </a:r>
            <a:r>
              <a:rPr spc="-10"/>
              <a:t>содержания</a:t>
            </a:r>
            <a:r>
              <a:rPr spc="-70"/>
              <a:t> </a:t>
            </a:r>
            <a:r>
              <a:rPr spc="-10"/>
              <a:t>ДО</a:t>
            </a:r>
            <a:r>
              <a:rPr spc="-5"/>
              <a:t> </a:t>
            </a:r>
            <a:r>
              <a:rPr/>
              <a:t>и</a:t>
            </a:r>
            <a:r>
              <a:rPr spc="-40"/>
              <a:t> </a:t>
            </a:r>
            <a:r>
              <a:rPr spc="-10"/>
              <a:t>планируемых</a:t>
            </a:r>
            <a:r>
              <a:rPr spc="-15"/>
              <a:t> </a:t>
            </a:r>
            <a:r>
              <a:rPr spc="-10"/>
              <a:t>результатов </a:t>
            </a:r>
            <a:r>
              <a:rPr/>
              <a:t>освоения</a:t>
            </a:r>
            <a:r>
              <a:rPr spc="-65"/>
              <a:t> </a:t>
            </a:r>
            <a:r>
              <a:rPr spc="-20"/>
              <a:t>образовательной</a:t>
            </a:r>
            <a:r>
              <a:rPr spc="-65"/>
              <a:t> </a:t>
            </a:r>
            <a:r>
              <a:rPr spc="-10"/>
              <a:t>программы</a:t>
            </a:r>
            <a:r>
              <a:rPr spc="-50"/>
              <a:t> </a:t>
            </a:r>
            <a:r>
              <a:rPr spc="-25"/>
              <a:t>ДО;</a:t>
            </a:r>
            <a:endParaRPr/>
          </a:p>
          <a:p>
            <a:pPr marL="12700" marR="641350" indent="434340">
              <a:lnSpc>
                <a:spcPct val="100000"/>
              </a:lnSpc>
              <a:spcBef>
                <a:spcPts val="390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/>
              <a:t>Построение</a:t>
            </a:r>
            <a:r>
              <a:rPr spc="-65"/>
              <a:t> </a:t>
            </a:r>
            <a:r>
              <a:rPr spc="-10"/>
              <a:t>(структурирование)</a:t>
            </a:r>
            <a:r>
              <a:rPr spc="-20"/>
              <a:t> </a:t>
            </a:r>
            <a:r>
              <a:rPr spc="-10"/>
              <a:t>содержания</a:t>
            </a:r>
            <a:r>
              <a:rPr spc="-80"/>
              <a:t> </a:t>
            </a:r>
            <a:r>
              <a:rPr spc="-20"/>
              <a:t>образовательной</a:t>
            </a:r>
            <a:r>
              <a:rPr spc="-65"/>
              <a:t> </a:t>
            </a:r>
            <a:r>
              <a:rPr/>
              <a:t>работы</a:t>
            </a:r>
            <a:r>
              <a:rPr spc="-65"/>
              <a:t> </a:t>
            </a:r>
            <a:r>
              <a:rPr spc="-25"/>
              <a:t>на </a:t>
            </a:r>
            <a:r>
              <a:rPr/>
              <a:t>основе</a:t>
            </a:r>
            <a:r>
              <a:rPr spc="-65"/>
              <a:t> </a:t>
            </a:r>
            <a:r>
              <a:rPr spc="-10"/>
              <a:t>учета</a:t>
            </a:r>
            <a:r>
              <a:rPr spc="-60"/>
              <a:t> </a:t>
            </a:r>
            <a:r>
              <a:rPr spc="-10"/>
              <a:t>возрастных</a:t>
            </a:r>
            <a:r>
              <a:rPr spc="-70"/>
              <a:t> </a:t>
            </a:r>
            <a:r>
              <a:rPr/>
              <a:t>и</a:t>
            </a:r>
            <a:r>
              <a:rPr spc="-50"/>
              <a:t> </a:t>
            </a:r>
            <a:r>
              <a:rPr/>
              <a:t>индивидуальных</a:t>
            </a:r>
            <a:r>
              <a:rPr spc="-10"/>
              <a:t> </a:t>
            </a:r>
            <a:r>
              <a:rPr/>
              <a:t>особенностей</a:t>
            </a:r>
            <a:r>
              <a:rPr spc="-65"/>
              <a:t> </a:t>
            </a:r>
            <a:r>
              <a:rPr spc="-10"/>
              <a:t>развития;</a:t>
            </a:r>
            <a:endParaRPr/>
          </a:p>
          <a:p>
            <a:pPr marL="12700" marR="421640" indent="434340">
              <a:lnSpc>
                <a:spcPct val="100000"/>
              </a:lnSpc>
              <a:spcBef>
                <a:spcPts val="384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 spc="-10"/>
              <a:t>Создание</a:t>
            </a:r>
            <a:r>
              <a:rPr spc="-55"/>
              <a:t> </a:t>
            </a:r>
            <a:r>
              <a:rPr/>
              <a:t>условий</a:t>
            </a:r>
            <a:r>
              <a:rPr spc="-30"/>
              <a:t> </a:t>
            </a:r>
            <a:r>
              <a:rPr/>
              <a:t>для</a:t>
            </a:r>
            <a:r>
              <a:rPr spc="-30"/>
              <a:t> </a:t>
            </a:r>
            <a:r>
              <a:rPr/>
              <a:t>равного</a:t>
            </a:r>
            <a:r>
              <a:rPr spc="-50"/>
              <a:t> </a:t>
            </a:r>
            <a:r>
              <a:rPr/>
              <a:t>доступа</a:t>
            </a:r>
            <a:r>
              <a:rPr spc="-55"/>
              <a:t> </a:t>
            </a:r>
            <a:r>
              <a:rPr/>
              <a:t>к</a:t>
            </a:r>
            <a:r>
              <a:rPr spc="-25"/>
              <a:t> </a:t>
            </a:r>
            <a:r>
              <a:rPr spc="-10"/>
              <a:t>образованию</a:t>
            </a:r>
            <a:r>
              <a:rPr spc="-30"/>
              <a:t> </a:t>
            </a:r>
            <a:r>
              <a:rPr/>
              <a:t>для</a:t>
            </a:r>
            <a:r>
              <a:rPr spc="-30"/>
              <a:t> </a:t>
            </a:r>
            <a:r>
              <a:rPr/>
              <a:t>всех</a:t>
            </a:r>
            <a:r>
              <a:rPr spc="-80"/>
              <a:t> </a:t>
            </a:r>
            <a:r>
              <a:rPr spc="-10"/>
              <a:t>детей </a:t>
            </a:r>
            <a:r>
              <a:rPr spc="-20"/>
              <a:t>дошкольного возраста</a:t>
            </a:r>
            <a:r>
              <a:rPr spc="-40"/>
              <a:t> </a:t>
            </a:r>
            <a:r>
              <a:rPr/>
              <a:t>с</a:t>
            </a:r>
            <a:r>
              <a:rPr spc="15"/>
              <a:t> </a:t>
            </a:r>
            <a:r>
              <a:rPr spc="-20"/>
              <a:t>учетом</a:t>
            </a:r>
            <a:r>
              <a:rPr spc="-10"/>
              <a:t> </a:t>
            </a:r>
            <a:r>
              <a:rPr spc="-20"/>
              <a:t>разнообразия</a:t>
            </a:r>
            <a:r>
              <a:rPr/>
              <a:t> </a:t>
            </a:r>
            <a:r>
              <a:rPr spc="-20"/>
              <a:t>образовательных</a:t>
            </a:r>
            <a:r>
              <a:rPr spc="-25"/>
              <a:t> </a:t>
            </a:r>
            <a:r>
              <a:rPr spc="-10"/>
              <a:t>потребностей</a:t>
            </a:r>
            <a:r>
              <a:rPr spc="-20"/>
              <a:t> </a:t>
            </a:r>
            <a:r>
              <a:rPr spc="-50"/>
              <a:t>и </a:t>
            </a:r>
            <a:r>
              <a:rPr/>
              <a:t>индивидуальных</a:t>
            </a:r>
            <a:r>
              <a:rPr spc="-80"/>
              <a:t> </a:t>
            </a:r>
            <a:r>
              <a:rPr spc="-10"/>
              <a:t>возможностей;</a:t>
            </a:r>
            <a:endParaRPr/>
          </a:p>
          <a:p>
            <a:pPr marL="12700" marR="5080" indent="434340">
              <a:lnSpc>
                <a:spcPct val="100000"/>
              </a:lnSpc>
              <a:spcBef>
                <a:spcPts val="385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 spc="-10"/>
              <a:t>Обеспечение</a:t>
            </a:r>
            <a:r>
              <a:rPr spc="-65"/>
              <a:t> </a:t>
            </a:r>
            <a:r>
              <a:rPr spc="-10"/>
              <a:t>развития</a:t>
            </a:r>
            <a:r>
              <a:rPr spc="-50"/>
              <a:t> </a:t>
            </a:r>
            <a:r>
              <a:rPr spc="-20"/>
              <a:t>физических,</a:t>
            </a:r>
            <a:r>
              <a:rPr spc="-10"/>
              <a:t> </a:t>
            </a:r>
            <a:r>
              <a:rPr/>
              <a:t>личностных,</a:t>
            </a:r>
            <a:r>
              <a:rPr spc="-35"/>
              <a:t> </a:t>
            </a:r>
            <a:r>
              <a:rPr/>
              <a:t>нравственных</a:t>
            </a:r>
            <a:r>
              <a:rPr spc="-75"/>
              <a:t> </a:t>
            </a:r>
            <a:r>
              <a:rPr spc="-10"/>
              <a:t>качеств</a:t>
            </a:r>
            <a:r>
              <a:rPr spc="-75"/>
              <a:t> </a:t>
            </a:r>
            <a:r>
              <a:rPr/>
              <a:t>и</a:t>
            </a:r>
            <a:r>
              <a:rPr spc="-50"/>
              <a:t> </a:t>
            </a:r>
            <a:r>
              <a:rPr spc="-10"/>
              <a:t>основ </a:t>
            </a:r>
            <a:r>
              <a:rPr spc="-25"/>
              <a:t>патриотизма,</a:t>
            </a:r>
            <a:r>
              <a:rPr spc="5"/>
              <a:t> </a:t>
            </a:r>
            <a:r>
              <a:rPr spc="-10"/>
              <a:t>интеллектуальных</a:t>
            </a:r>
            <a:r>
              <a:rPr spc="60"/>
              <a:t> </a:t>
            </a:r>
            <a:r>
              <a:rPr/>
              <a:t>и</a:t>
            </a:r>
            <a:r>
              <a:rPr spc="35"/>
              <a:t> </a:t>
            </a:r>
            <a:r>
              <a:rPr spc="-25"/>
              <a:t>художественно-</a:t>
            </a:r>
            <a:r>
              <a:rPr spc="-20"/>
              <a:t>творческих</a:t>
            </a:r>
            <a:r>
              <a:rPr spc="5"/>
              <a:t> </a:t>
            </a:r>
            <a:r>
              <a:rPr spc="-10"/>
              <a:t>способностей</a:t>
            </a:r>
            <a:endParaRPr/>
          </a:p>
          <a:p>
            <a:pPr marL="12700">
              <a:lnSpc>
                <a:spcPct val="100000"/>
              </a:lnSpc>
              <a:defRPr/>
            </a:pPr>
            <a:r>
              <a:rPr spc="-10"/>
              <a:t>ребенка,</a:t>
            </a:r>
            <a:r>
              <a:rPr spc="10"/>
              <a:t> </a:t>
            </a:r>
            <a:r>
              <a:rPr/>
              <a:t>его</a:t>
            </a:r>
            <a:r>
              <a:rPr spc="-45"/>
              <a:t> </a:t>
            </a:r>
            <a:r>
              <a:rPr spc="-10"/>
              <a:t>инициативности, самостоятельности</a:t>
            </a:r>
            <a:r>
              <a:rPr spc="-90"/>
              <a:t> </a:t>
            </a:r>
            <a:r>
              <a:rPr/>
              <a:t>и</a:t>
            </a:r>
            <a:r>
              <a:rPr spc="-5"/>
              <a:t> </a:t>
            </a:r>
            <a:r>
              <a:rPr spc="-10"/>
              <a:t>ответственности;</a:t>
            </a:r>
            <a:endParaRPr/>
          </a:p>
          <a:p>
            <a:pPr marL="12700" marR="40640" indent="434340">
              <a:lnSpc>
                <a:spcPct val="100000"/>
              </a:lnSpc>
              <a:spcBef>
                <a:spcPts val="390"/>
              </a:spcBef>
              <a:buSzPct val="93750"/>
              <a:buAutoNum type="arabicPeriod" startAt="5"/>
              <a:tabLst>
                <a:tab pos="447040" algn="l"/>
              </a:tabLst>
              <a:defRPr/>
            </a:pPr>
            <a:r>
              <a:rPr spc="-25"/>
              <a:t>Достижение</a:t>
            </a:r>
            <a:r>
              <a:rPr spc="-55"/>
              <a:t> </a:t>
            </a:r>
            <a:r>
              <a:rPr spc="-10"/>
              <a:t>детьми</a:t>
            </a:r>
            <a:r>
              <a:rPr spc="-35"/>
              <a:t> </a:t>
            </a:r>
            <a:r>
              <a:rPr/>
              <a:t>на</a:t>
            </a:r>
            <a:r>
              <a:rPr spc="-30"/>
              <a:t> </a:t>
            </a:r>
            <a:r>
              <a:rPr/>
              <a:t>этапе</a:t>
            </a:r>
            <a:r>
              <a:rPr spc="-55"/>
              <a:t> </a:t>
            </a:r>
            <a:r>
              <a:rPr spc="-10"/>
              <a:t>завершения</a:t>
            </a:r>
            <a:r>
              <a:rPr spc="-50"/>
              <a:t> </a:t>
            </a:r>
            <a:r>
              <a:rPr spc="-30"/>
              <a:t>ДО</a:t>
            </a:r>
            <a:r>
              <a:rPr spc="-25"/>
              <a:t> </a:t>
            </a:r>
            <a:r>
              <a:rPr/>
              <a:t>уровня</a:t>
            </a:r>
            <a:r>
              <a:rPr spc="-50"/>
              <a:t> </a:t>
            </a:r>
            <a:r>
              <a:rPr spc="-10"/>
              <a:t>развития,</a:t>
            </a:r>
            <a:r>
              <a:rPr spc="-20"/>
              <a:t> </a:t>
            </a:r>
            <a:r>
              <a:rPr spc="-25"/>
              <a:t>необходимого</a:t>
            </a:r>
            <a:r>
              <a:rPr spc="-10"/>
              <a:t> </a:t>
            </a:r>
            <a:r>
              <a:rPr spc="-50"/>
              <a:t>и </a:t>
            </a:r>
            <a:r>
              <a:rPr spc="-20"/>
              <a:t>достаточного</a:t>
            </a:r>
            <a:r>
              <a:rPr spc="-50"/>
              <a:t> </a:t>
            </a:r>
            <a:r>
              <a:rPr/>
              <a:t>для</a:t>
            </a:r>
            <a:r>
              <a:rPr spc="-5"/>
              <a:t> </a:t>
            </a:r>
            <a:r>
              <a:rPr spc="-10"/>
              <a:t>успешного</a:t>
            </a:r>
            <a:r>
              <a:rPr spc="-20"/>
              <a:t> </a:t>
            </a:r>
            <a:r>
              <a:rPr/>
              <a:t>освоения</a:t>
            </a:r>
            <a:r>
              <a:rPr spc="-25"/>
              <a:t> </a:t>
            </a:r>
            <a:r>
              <a:rPr/>
              <a:t>ими</a:t>
            </a:r>
            <a:r>
              <a:rPr spc="15"/>
              <a:t> </a:t>
            </a:r>
            <a:r>
              <a:rPr spc="-20"/>
              <a:t>образовательных</a:t>
            </a:r>
            <a:r>
              <a:rPr spc="-30"/>
              <a:t> </a:t>
            </a:r>
            <a:r>
              <a:rPr spc="-20"/>
              <a:t>программ </a:t>
            </a:r>
            <a:r>
              <a:rPr spc="-10"/>
              <a:t>начального </a:t>
            </a:r>
            <a:r>
              <a:rPr/>
              <a:t>общего</a:t>
            </a:r>
            <a:r>
              <a:rPr spc="-110"/>
              <a:t> </a:t>
            </a:r>
            <a:r>
              <a:rPr spc="-10"/>
              <a:t>образования;</a:t>
            </a:r>
            <a:endParaRPr/>
          </a:p>
          <a:p>
            <a:pPr marL="447040" indent="-171450">
              <a:lnSpc>
                <a:spcPct val="100000"/>
              </a:lnSpc>
              <a:spcBef>
                <a:spcPts val="385"/>
              </a:spcBef>
              <a:buSzPct val="93750"/>
              <a:buAutoNum type="arabicPeriod" startAt="5"/>
              <a:tabLst>
                <a:tab pos="447040" algn="l"/>
              </a:tabLst>
              <a:defRPr/>
            </a:pPr>
            <a:r>
              <a:rPr/>
              <a:t>Охрана</a:t>
            </a:r>
            <a:r>
              <a:rPr spc="-15"/>
              <a:t> </a:t>
            </a:r>
            <a:r>
              <a:rPr/>
              <a:t>и</a:t>
            </a:r>
            <a:r>
              <a:rPr spc="-40"/>
              <a:t> </a:t>
            </a:r>
            <a:r>
              <a:rPr spc="-10"/>
              <a:t>укрепление </a:t>
            </a:r>
            <a:r>
              <a:rPr spc="-25"/>
              <a:t>физического</a:t>
            </a:r>
            <a:r>
              <a:rPr spc="-50"/>
              <a:t> </a:t>
            </a:r>
            <a:r>
              <a:rPr/>
              <a:t>и</a:t>
            </a:r>
            <a:r>
              <a:rPr spc="-40"/>
              <a:t> </a:t>
            </a:r>
            <a:r>
              <a:rPr spc="-20"/>
              <a:t>психического</a:t>
            </a:r>
            <a:r>
              <a:rPr spc="-10"/>
              <a:t> здоровья</a:t>
            </a:r>
            <a:r>
              <a:rPr spc="-75"/>
              <a:t> </a:t>
            </a:r>
            <a:r>
              <a:rPr/>
              <a:t>детей,</a:t>
            </a:r>
            <a:r>
              <a:rPr spc="-20"/>
              <a:t> </a:t>
            </a:r>
            <a:r>
              <a:rPr/>
              <a:t>в</a:t>
            </a:r>
            <a:r>
              <a:rPr spc="-40"/>
              <a:t> </a:t>
            </a:r>
            <a:r>
              <a:rPr/>
              <a:t>том</a:t>
            </a:r>
            <a:r>
              <a:rPr spc="-30"/>
              <a:t> </a:t>
            </a:r>
            <a:r>
              <a:rPr spc="-10"/>
              <a:t>числе</a:t>
            </a:r>
            <a:endParaRPr/>
          </a:p>
          <a:p>
            <a:pPr marL="12700">
              <a:lnSpc>
                <a:spcPct val="100000"/>
              </a:lnSpc>
              <a:defRPr/>
            </a:pPr>
            <a:r>
              <a:rPr/>
              <a:t>их </a:t>
            </a:r>
            <a:r>
              <a:rPr spc="-10"/>
              <a:t>эмоционального</a:t>
            </a:r>
            <a:r>
              <a:rPr spc="-35"/>
              <a:t> </a:t>
            </a:r>
            <a:r>
              <a:rPr spc="-10"/>
              <a:t>благополучия;</a:t>
            </a:r>
            <a:endParaRPr/>
          </a:p>
          <a:p>
            <a:pPr marL="12700" marR="393700" indent="434340">
              <a:lnSpc>
                <a:spcPct val="100000"/>
              </a:lnSpc>
              <a:spcBef>
                <a:spcPts val="385"/>
              </a:spcBef>
              <a:buSzPct val="93750"/>
              <a:buAutoNum type="arabicPeriod" startAt="7"/>
              <a:tabLst>
                <a:tab pos="447040" algn="l"/>
              </a:tabLst>
              <a:defRPr/>
            </a:pPr>
            <a:r>
              <a:rPr spc="-10"/>
              <a:t>Обеспечение</a:t>
            </a:r>
            <a:r>
              <a:rPr spc="-40"/>
              <a:t> </a:t>
            </a:r>
            <a:r>
              <a:rPr spc="-25"/>
              <a:t>психолого-</a:t>
            </a:r>
            <a:r>
              <a:rPr spc="-20"/>
              <a:t>педагогической</a:t>
            </a:r>
            <a:r>
              <a:rPr/>
              <a:t> </a:t>
            </a:r>
            <a:r>
              <a:rPr spc="-25"/>
              <a:t>поддержки</a:t>
            </a:r>
            <a:r>
              <a:rPr spc="-20"/>
              <a:t> </a:t>
            </a:r>
            <a:r>
              <a:rPr/>
              <a:t>семьи</a:t>
            </a:r>
            <a:r>
              <a:rPr spc="-45"/>
              <a:t> </a:t>
            </a:r>
            <a:r>
              <a:rPr/>
              <a:t>и</a:t>
            </a:r>
            <a:r>
              <a:rPr spc="-20"/>
              <a:t> </a:t>
            </a:r>
            <a:r>
              <a:rPr spc="-10"/>
              <a:t>повышение </a:t>
            </a:r>
            <a:r>
              <a:rPr spc="-25"/>
              <a:t>компетентности</a:t>
            </a:r>
            <a:r>
              <a:rPr spc="-75"/>
              <a:t> </a:t>
            </a:r>
            <a:r>
              <a:rPr spc="-10"/>
              <a:t>родителей</a:t>
            </a:r>
            <a:r>
              <a:rPr spc="-30"/>
              <a:t> </a:t>
            </a:r>
            <a:r>
              <a:rPr spc="-10"/>
              <a:t>(законных</a:t>
            </a:r>
            <a:r>
              <a:rPr spc="-35"/>
              <a:t> </a:t>
            </a:r>
            <a:r>
              <a:rPr spc="-10"/>
              <a:t>представителей)</a:t>
            </a:r>
            <a:r>
              <a:rPr spc="-25"/>
              <a:t> </a:t>
            </a:r>
            <a:r>
              <a:rPr/>
              <a:t>в</a:t>
            </a:r>
            <a:r>
              <a:rPr spc="-35"/>
              <a:t> </a:t>
            </a:r>
            <a:r>
              <a:rPr/>
              <a:t>вопросах</a:t>
            </a:r>
            <a:r>
              <a:rPr spc="-55"/>
              <a:t> </a:t>
            </a:r>
            <a:r>
              <a:rPr spc="-10"/>
              <a:t>образования, </a:t>
            </a:r>
            <a:r>
              <a:rPr/>
              <a:t>охраны</a:t>
            </a:r>
            <a:r>
              <a:rPr spc="-15"/>
              <a:t> </a:t>
            </a:r>
            <a:r>
              <a:rPr/>
              <a:t>и</a:t>
            </a:r>
            <a:r>
              <a:rPr spc="-35"/>
              <a:t> </a:t>
            </a:r>
            <a:r>
              <a:rPr spc="-10"/>
              <a:t>укрепления здоровья</a:t>
            </a:r>
            <a:r>
              <a:rPr spc="-75"/>
              <a:t> </a:t>
            </a:r>
            <a:r>
              <a:rPr spc="-10"/>
              <a:t>детей.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802129" y="696848"/>
            <a:ext cx="5553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05"/>
              <a:t>Задачи</a:t>
            </a:r>
            <a:r>
              <a:rPr sz="2400" spc="-170"/>
              <a:t> </a:t>
            </a:r>
            <a:r>
              <a:rPr sz="2400" spc="-110"/>
              <a:t>вариативной</a:t>
            </a:r>
            <a:r>
              <a:rPr sz="2400" spc="-135"/>
              <a:t> </a:t>
            </a:r>
            <a:r>
              <a:rPr sz="2400" spc="-95"/>
              <a:t>части</a:t>
            </a:r>
            <a:r>
              <a:rPr sz="2400" spc="-165"/>
              <a:t> </a:t>
            </a:r>
            <a:r>
              <a:rPr sz="2400" spc="-70"/>
              <a:t>Программы</a:t>
            </a:r>
            <a:endParaRPr sz="2400"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1270578"/>
            <a:ext cx="8302956" cy="56501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77495" indent="577849">
              <a:lnSpc>
                <a:spcPct val="120000"/>
              </a:lnSpc>
              <a:spcBef>
                <a:spcPts val="95"/>
              </a:spcBef>
              <a:buAutoNum type="arabicPeriod"/>
              <a:tabLst>
                <a:tab pos="590549" algn="l"/>
              </a:tabLst>
              <a:defRPr/>
            </a:pP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</a:t>
            </a:r>
            <a:r>
              <a:rPr sz="16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устойчивого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интереса</a:t>
            </a:r>
            <a:r>
              <a:rPr sz="16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у</a:t>
            </a:r>
            <a:r>
              <a:rPr sz="16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воспитанников</a:t>
            </a:r>
            <a:r>
              <a:rPr sz="16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к</a:t>
            </a:r>
            <a:r>
              <a:rPr sz="16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освоению</a:t>
            </a:r>
            <a:r>
              <a:rPr sz="16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татарского языка,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желание</a:t>
            </a:r>
            <a:r>
              <a:rPr sz="16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общаться</a:t>
            </a:r>
            <a:r>
              <a:rPr sz="16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16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татарском</a:t>
            </a:r>
            <a:r>
              <a:rPr sz="16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языке,</a:t>
            </a:r>
            <a:r>
              <a:rPr sz="16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первоначальных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умений</a:t>
            </a:r>
            <a:r>
              <a:rPr sz="16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16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навыков</a:t>
            </a:r>
            <a:r>
              <a:rPr sz="16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практического</a:t>
            </a:r>
            <a:r>
              <a:rPr sz="16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владения</a:t>
            </a:r>
            <a:r>
              <a:rPr sz="16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татарским</a:t>
            </a:r>
            <a:r>
              <a:rPr sz="16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языком</a:t>
            </a:r>
            <a:r>
              <a:rPr sz="16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16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устной</a:t>
            </a:r>
            <a:r>
              <a:rPr sz="16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форме</a:t>
            </a:r>
            <a:r>
              <a:rPr sz="16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(</a:t>
            </a:r>
            <a:r>
              <a:rPr sz="1600" i="1" spc="-25">
                <a:solidFill>
                  <a:srgbClr val="292934"/>
                </a:solidFill>
                <a:latin typeface="Arial"/>
                <a:cs typeface="Arial"/>
              </a:rPr>
              <a:t>по 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УМК</a:t>
            </a:r>
            <a:r>
              <a:rPr sz="1600" i="1" spc="-10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 spc="-10">
                <a:solidFill>
                  <a:srgbClr val="292934"/>
                </a:solidFill>
                <a:latin typeface="Arial"/>
                <a:cs typeface="Arial"/>
              </a:rPr>
              <a:t>«Говорим</a:t>
            </a:r>
            <a:r>
              <a:rPr sz="16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по-татарски»</a:t>
            </a:r>
            <a:r>
              <a:rPr sz="16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Зариповой</a:t>
            </a:r>
            <a:r>
              <a:rPr sz="1600" i="1" spc="-9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 spc="-10">
                <a:solidFill>
                  <a:srgbClr val="292934"/>
                </a:solidFill>
                <a:latin typeface="Arial"/>
                <a:cs typeface="Arial"/>
              </a:rPr>
              <a:t>З.М.).</a:t>
            </a:r>
            <a:endParaRPr sz="1600">
              <a:latin typeface="Arial"/>
              <a:cs typeface="Arial"/>
            </a:endParaRPr>
          </a:p>
          <a:p>
            <a:pPr marL="12700" marR="267970" indent="577849">
              <a:lnSpc>
                <a:spcPct val="120100"/>
              </a:lnSpc>
              <a:spcBef>
                <a:spcPts val="385"/>
              </a:spcBef>
              <a:buAutoNum type="arabicPeriod"/>
              <a:tabLst>
                <a:tab pos="590549" algn="l"/>
              </a:tabLst>
              <a:defRPr/>
            </a:pP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у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воспитанников</a:t>
            </a:r>
            <a:r>
              <a:rPr sz="16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первичных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 представлений</a:t>
            </a:r>
            <a:r>
              <a:rPr sz="16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о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малой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 Родине (республике</a:t>
            </a:r>
            <a:r>
              <a:rPr sz="16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Татарстан),</a:t>
            </a:r>
            <a:r>
              <a:rPr sz="16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социокультурных</a:t>
            </a:r>
            <a:r>
              <a:rPr sz="16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ценностях</a:t>
            </a:r>
            <a:r>
              <a:rPr sz="16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татарского</a:t>
            </a:r>
            <a:r>
              <a:rPr sz="16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народа, представлений</a:t>
            </a:r>
            <a:r>
              <a:rPr sz="16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о</a:t>
            </a:r>
            <a:r>
              <a:rPr sz="16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родном</a:t>
            </a:r>
            <a:r>
              <a:rPr sz="16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городе</a:t>
            </a:r>
            <a:r>
              <a:rPr sz="16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(город</a:t>
            </a:r>
            <a:r>
              <a:rPr sz="16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Казань),</a:t>
            </a:r>
            <a:r>
              <a:rPr sz="16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о</a:t>
            </a:r>
            <a:r>
              <a:rPr sz="16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традициях,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праздниках, </a:t>
            </a:r>
            <a:r>
              <a:rPr sz="1600" spc="-20">
                <a:solidFill>
                  <a:srgbClr val="292934"/>
                </a:solidFill>
                <a:latin typeface="Microsoft Sans Serif"/>
                <a:cs typeface="Microsoft Sans Serif"/>
              </a:rPr>
              <a:t>достопримечательностях,</a:t>
            </a:r>
            <a:r>
              <a:rPr sz="16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культуре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16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истории</a:t>
            </a:r>
            <a:r>
              <a:rPr sz="16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родного</a:t>
            </a:r>
            <a:r>
              <a:rPr sz="16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края,</a:t>
            </a:r>
            <a:r>
              <a:rPr sz="16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а</a:t>
            </a:r>
            <a:r>
              <a:rPr sz="1600" spc="-25">
                <a:solidFill>
                  <a:srgbClr val="292934"/>
                </a:solidFill>
                <a:latin typeface="Microsoft Sans Serif"/>
                <a:cs typeface="Microsoft Sans Serif"/>
              </a:rPr>
              <a:t> также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чувства</a:t>
            </a:r>
            <a:r>
              <a:rPr sz="16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гордости</a:t>
            </a:r>
            <a:r>
              <a:rPr sz="16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16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уважения</a:t>
            </a:r>
            <a:r>
              <a:rPr sz="16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к</a:t>
            </a:r>
            <a:r>
              <a:rPr sz="16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родному</a:t>
            </a:r>
            <a:r>
              <a:rPr sz="16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краю,</a:t>
            </a:r>
            <a:r>
              <a:rPr sz="16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>
                <a:solidFill>
                  <a:srgbClr val="292934"/>
                </a:solidFill>
                <a:latin typeface="Microsoft Sans Serif"/>
                <a:cs typeface="Microsoft Sans Serif"/>
              </a:rPr>
              <a:t>малой</a:t>
            </a:r>
            <a:r>
              <a:rPr sz="16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Родине</a:t>
            </a:r>
            <a:r>
              <a:rPr sz="16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(по</a:t>
            </a:r>
            <a:r>
              <a:rPr sz="16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 spc="-10">
                <a:solidFill>
                  <a:srgbClr val="292934"/>
                </a:solidFill>
                <a:latin typeface="Arial"/>
                <a:cs typeface="Arial"/>
              </a:rPr>
              <a:t>региональной </a:t>
            </a:r>
            <a:r>
              <a:rPr sz="1600" i="1" spc="-20">
                <a:solidFill>
                  <a:srgbClr val="292934"/>
                </a:solidFill>
                <a:latin typeface="Arial"/>
                <a:cs typeface="Arial"/>
              </a:rPr>
              <a:t>образовательной</a:t>
            </a:r>
            <a:r>
              <a:rPr sz="16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программе</a:t>
            </a:r>
            <a:r>
              <a:rPr sz="1600" i="1" spc="-4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 spc="-10">
                <a:solidFill>
                  <a:srgbClr val="292934"/>
                </a:solidFill>
                <a:latin typeface="Arial"/>
                <a:cs typeface="Arial"/>
              </a:rPr>
              <a:t>«Сөенеч.</a:t>
            </a:r>
            <a:r>
              <a:rPr sz="1600" i="1" spc="-5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Радость</a:t>
            </a:r>
            <a:r>
              <a:rPr sz="1600" i="1" spc="-4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познания»</a:t>
            </a:r>
            <a:r>
              <a:rPr sz="1600" i="1" spc="-5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 spc="-20">
                <a:solidFill>
                  <a:srgbClr val="292934"/>
                </a:solidFill>
                <a:latin typeface="Arial"/>
                <a:cs typeface="Arial"/>
              </a:rPr>
              <a:t>Шаеховой</a:t>
            </a:r>
            <a:r>
              <a:rPr sz="1600" i="1" spc="-6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600" i="1" spc="-10">
                <a:solidFill>
                  <a:srgbClr val="292934"/>
                </a:solidFill>
                <a:latin typeface="Arial"/>
                <a:cs typeface="Arial"/>
              </a:rPr>
              <a:t>Р.К.).</a:t>
            </a:r>
            <a:endParaRPr lang="ru-RU" sz="1600" i="1" spc="-10">
              <a:solidFill>
                <a:srgbClr val="292934"/>
              </a:solidFill>
              <a:latin typeface="Arial"/>
              <a:cs typeface="Arial"/>
            </a:endParaRPr>
          </a:p>
          <a:p>
            <a:pPr marL="12700" marR="267970">
              <a:lnSpc>
                <a:spcPct val="120100"/>
              </a:lnSpc>
              <a:spcBef>
                <a:spcPts val="385"/>
              </a:spcBef>
              <a:tabLst>
                <a:tab pos="590549" algn="l"/>
              </a:tabLst>
              <a:defRPr/>
            </a:pPr>
            <a:r>
              <a:rPr lang="tt-RU" sz="1600">
                <a:latin typeface="Times New Roman"/>
                <a:ea typeface="Times New Roman"/>
              </a:rPr>
              <a:t>3. </a:t>
            </a:r>
            <a:r>
              <a:rPr lang="tt-RU" sz="1600">
                <a:latin typeface="Microsoft Sans Serif"/>
                <a:ea typeface="Microsoft Sans Serif"/>
                <a:cs typeface="Microsoft Sans Serif"/>
              </a:rPr>
              <a:t>Приобщение детей к традиционным духовно-нравственным и социокультурным ценностям российского народа (таких, как жизнь, достоинство, права и свободы человека, крепкая семья, созидательный труд, гуманизм, милосердие, справедливость, коллективизм, взаимопомощь и взаимоуважение, историческая память, преемственность поколений, единство народов России), формирование оптимистического отношения детей к окружающему миру</a:t>
            </a:r>
            <a:r>
              <a:rPr lang="tt-RU" sz="1600" i="1"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600" i="1">
                <a:solidFill>
                  <a:srgbClr val="292934"/>
                </a:solidFill>
                <a:latin typeface="Microsoft Sans Serif"/>
                <a:ea typeface="Microsoft Sans Serif"/>
                <a:cs typeface="Microsoft Sans Serif"/>
              </a:rPr>
              <a:t>(</a:t>
            </a:r>
            <a:r>
              <a:rPr sz="1600" i="1">
                <a:solidFill>
                  <a:srgbClr val="292934"/>
                </a:solidFill>
                <a:latin typeface="Arial"/>
                <a:cs typeface="Arial"/>
              </a:rPr>
              <a:t>по</a:t>
            </a:r>
            <a:r>
              <a:rPr sz="1600" i="1" spc="-8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lang="ru-RU" sz="1600" i="1">
                <a:solidFill>
                  <a:srgbClr val="292934"/>
                </a:solidFill>
                <a:latin typeface="Arial"/>
                <a:cs typeface="Arial"/>
              </a:rPr>
              <a:t>парциальной программе патриотического и духовно-нравственного воспитания детей старшего дошкольного возраста «Я люблю Россию!» </a:t>
            </a:r>
            <a:r>
              <a:rPr lang="ru-RU" sz="1600" i="1">
                <a:solidFill>
                  <a:srgbClr val="292934"/>
                </a:solidFill>
                <a:latin typeface="Arial"/>
                <a:cs typeface="Arial"/>
              </a:rPr>
              <a:t>Нищевой</a:t>
            </a:r>
            <a:r>
              <a:rPr lang="ru-RU" sz="1600" i="1">
                <a:solidFill>
                  <a:srgbClr val="292934"/>
                </a:solidFill>
                <a:latin typeface="Arial"/>
                <a:cs typeface="Arial"/>
              </a:rPr>
              <a:t> Н,Н., Кирилловой Ю.А.)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823466" y="758774"/>
            <a:ext cx="56813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995" marR="5080" indent="-201930">
              <a:lnSpc>
                <a:spcPct val="100000"/>
              </a:lnSpc>
              <a:spcBef>
                <a:spcPts val="100"/>
              </a:spcBef>
              <a:defRPr/>
            </a:pPr>
            <a:r>
              <a:rPr spc="-110"/>
              <a:t>Планируемые</a:t>
            </a:r>
            <a:r>
              <a:rPr spc="-140"/>
              <a:t> </a:t>
            </a:r>
            <a:r>
              <a:rPr spc="-150"/>
              <a:t>результаты </a:t>
            </a:r>
            <a:r>
              <a:rPr spc="-100"/>
              <a:t>реализации</a:t>
            </a:r>
            <a:r>
              <a:rPr spc="-204"/>
              <a:t> </a:t>
            </a:r>
            <a:r>
              <a:rPr spc="-10"/>
              <a:t>Программы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589733"/>
            <a:ext cx="7978775" cy="2953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специфика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 детства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системные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особенности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делают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неправомерными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от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ребенка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 возраста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конкретных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достижений.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Поэтому</a:t>
            </a:r>
            <a:r>
              <a:rPr sz="24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24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освоения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 представлены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виде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целевых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ориентиров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представляют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собой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возрастные</a:t>
            </a:r>
            <a:r>
              <a:rPr sz="24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характеристики возможных</a:t>
            </a:r>
            <a:r>
              <a:rPr sz="2400" i="1" spc="-12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достижений</a:t>
            </a:r>
            <a:r>
              <a:rPr sz="24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ребенка</a:t>
            </a:r>
            <a:r>
              <a:rPr sz="2400" i="1" spc="-9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к</a:t>
            </a:r>
            <a:r>
              <a:rPr sz="2400" i="1" spc="-8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завершению</a:t>
            </a:r>
            <a:r>
              <a:rPr sz="2400" i="1" spc="-10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25">
                <a:solidFill>
                  <a:srgbClr val="292934"/>
                </a:solidFill>
                <a:latin typeface="Arial"/>
                <a:cs typeface="Arial"/>
              </a:rPr>
              <a:t>ДО.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8130">
              <a:lnSpc>
                <a:spcPct val="100000"/>
              </a:lnSpc>
              <a:spcBef>
                <a:spcPts val="100"/>
              </a:spcBef>
              <a:defRPr/>
            </a:pPr>
            <a:r>
              <a:rPr spc="-105"/>
              <a:t>Направления</a:t>
            </a:r>
            <a:r>
              <a:rPr spc="-200"/>
              <a:t> </a:t>
            </a:r>
            <a:r>
              <a:rPr/>
              <a:t>и</a:t>
            </a:r>
            <a:r>
              <a:rPr spc="-155"/>
              <a:t> </a:t>
            </a:r>
            <a:r>
              <a:rPr spc="-10"/>
              <a:t>задачи </a:t>
            </a:r>
            <a:r>
              <a:rPr spc="-110"/>
              <a:t>коррекционно-</a:t>
            </a:r>
            <a:r>
              <a:rPr spc="-105"/>
              <a:t>развивающей</a:t>
            </a:r>
            <a:r>
              <a:rPr spc="-40"/>
              <a:t> </a:t>
            </a:r>
            <a:r>
              <a:rPr spc="-100"/>
              <a:t>работы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120849"/>
            <a:ext cx="7818120" cy="401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215" indent="-183515">
              <a:lnSpc>
                <a:spcPts val="2740"/>
              </a:lnSpc>
              <a:spcBef>
                <a:spcPts val="100"/>
              </a:spcBef>
              <a:buClr>
                <a:srgbClr val="92A199"/>
              </a:buClr>
              <a:buSzPct val="85416"/>
              <a:buFont typeface="Microsoft Sans Serif"/>
              <a:buChar char="•"/>
              <a:tabLst>
                <a:tab pos="196215" algn="l"/>
              </a:tabLst>
              <a:defRPr/>
            </a:pPr>
            <a:r>
              <a:rPr sz="2400" i="1" spc="-20">
                <a:solidFill>
                  <a:srgbClr val="292934"/>
                </a:solidFill>
                <a:latin typeface="Arial"/>
                <a:cs typeface="Arial"/>
              </a:rPr>
              <a:t>Коррекционно-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развивающая</a:t>
            </a:r>
            <a:r>
              <a:rPr sz="2400" i="1" spc="-9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работа</a:t>
            </a:r>
            <a:r>
              <a:rPr sz="2400" i="1" spc="-3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и/или</a:t>
            </a:r>
            <a:endParaRPr sz="2400">
              <a:latin typeface="Arial"/>
              <a:cs typeface="Arial"/>
            </a:endParaRPr>
          </a:p>
          <a:p>
            <a:pPr marL="195580" marR="254635">
              <a:lnSpc>
                <a:spcPts val="2590"/>
              </a:lnSpc>
              <a:spcBef>
                <a:spcPts val="185"/>
              </a:spcBef>
              <a:tabLst>
                <a:tab pos="5669280" algn="l"/>
              </a:tabLst>
              <a:defRPr/>
            </a:pP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инклюзивное</a:t>
            </a:r>
            <a:r>
              <a:rPr sz="2400" i="1" spc="-8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образование</a:t>
            </a:r>
            <a:r>
              <a:rPr sz="2400" i="1" spc="-10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М</a:t>
            </a:r>
            <a:r>
              <a:rPr lang="ru-RU"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А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ДОУ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направлено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на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обеспечение</a:t>
            </a:r>
            <a:r>
              <a:rPr sz="2400" spc="-114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коррекции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нарушений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развития</a:t>
            </a:r>
            <a:r>
              <a:rPr sz="2400" spc="-114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у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различных</a:t>
            </a:r>
            <a:r>
              <a:rPr sz="2400" spc="-1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категорий</a:t>
            </a:r>
            <a:r>
              <a:rPr sz="24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4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(целевые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	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группы),</a:t>
            </a:r>
            <a:endParaRPr sz="2400">
              <a:latin typeface="Microsoft Sans Serif"/>
              <a:cs typeface="Microsoft Sans Serif"/>
            </a:endParaRPr>
          </a:p>
          <a:p>
            <a:pPr marL="195580">
              <a:lnSpc>
                <a:spcPts val="2415"/>
              </a:lnSpc>
              <a:defRPr/>
            </a:pP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включая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особыми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образовательными</a:t>
            </a:r>
            <a:endParaRPr sz="2400">
              <a:latin typeface="Microsoft Sans Serif"/>
              <a:cs typeface="Microsoft Sans Serif"/>
            </a:endParaRPr>
          </a:p>
          <a:p>
            <a:pPr marL="195580" marR="302260">
              <a:lnSpc>
                <a:spcPts val="2590"/>
              </a:lnSpc>
              <a:spcBef>
                <a:spcPts val="185"/>
              </a:spcBef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потребностями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400" spc="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63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ООП),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том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числе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с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ограниченными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возможностями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здоровья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400" spc="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58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endParaRPr sz="2400">
              <a:latin typeface="Microsoft Sans Serif"/>
              <a:cs typeface="Microsoft Sans Serif"/>
            </a:endParaRPr>
          </a:p>
          <a:p>
            <a:pPr marL="195580">
              <a:lnSpc>
                <a:spcPts val="2415"/>
              </a:lnSpc>
              <a:defRPr/>
            </a:pP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ОВЗ)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детей-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инвалидов;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оказание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им</a:t>
            </a:r>
            <a:endParaRPr sz="2400">
              <a:latin typeface="Microsoft Sans Serif"/>
              <a:cs typeface="Microsoft Sans Serif"/>
            </a:endParaRPr>
          </a:p>
          <a:p>
            <a:pPr marL="195580" marR="5080">
              <a:lnSpc>
                <a:spcPct val="90100"/>
              </a:lnSpc>
              <a:spcBef>
                <a:spcPts val="145"/>
              </a:spcBef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квалифицированной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помощи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освоении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Программы,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их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разностороннее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учетом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возрастных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индивидуальных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особенностей,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социальной адаптации.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8130">
              <a:lnSpc>
                <a:spcPct val="100000"/>
              </a:lnSpc>
              <a:spcBef>
                <a:spcPts val="100"/>
              </a:spcBef>
              <a:defRPr/>
            </a:pPr>
            <a:r>
              <a:rPr spc="-105"/>
              <a:t>Направления</a:t>
            </a:r>
            <a:r>
              <a:rPr spc="-200"/>
              <a:t> </a:t>
            </a:r>
            <a:r>
              <a:rPr/>
              <a:t>и</a:t>
            </a:r>
            <a:r>
              <a:rPr spc="-155"/>
              <a:t> </a:t>
            </a:r>
            <a:r>
              <a:rPr spc="-10"/>
              <a:t>задачи </a:t>
            </a:r>
            <a:r>
              <a:rPr spc="-110"/>
              <a:t>коррекционно-</a:t>
            </a:r>
            <a:r>
              <a:rPr spc="-105"/>
              <a:t>развивающей</a:t>
            </a:r>
            <a:r>
              <a:rPr spc="-40"/>
              <a:t> </a:t>
            </a:r>
            <a:r>
              <a:rPr spc="-100"/>
              <a:t>работы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157425"/>
            <a:ext cx="7993380" cy="21095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2200" spc="-40">
                <a:solidFill>
                  <a:srgbClr val="292934"/>
                </a:solidFill>
                <a:latin typeface="Microsoft Sans Serif"/>
                <a:cs typeface="Microsoft Sans Serif"/>
              </a:rPr>
              <a:t>Коррекционно-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развивающая</a:t>
            </a:r>
            <a:r>
              <a:rPr sz="22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работа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для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5">
                <a:solidFill>
                  <a:srgbClr val="292934"/>
                </a:solidFill>
                <a:latin typeface="Microsoft Sans Serif"/>
                <a:cs typeface="Microsoft Sans Serif"/>
              </a:rPr>
              <a:t>ОВЗ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defRPr/>
            </a:pP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реализуется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2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детском саду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через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:</a:t>
            </a:r>
            <a:endParaRPr sz="2200">
              <a:latin typeface="Microsoft Sans Serif"/>
              <a:cs typeface="Microsoft Sans Serif"/>
            </a:endParaRPr>
          </a:p>
          <a:p>
            <a:pPr marL="182880" indent="-170180">
              <a:lnSpc>
                <a:spcPct val="100000"/>
              </a:lnSpc>
              <a:spcBef>
                <a:spcPts val="530"/>
              </a:spcBef>
              <a:buChar char="-"/>
              <a:tabLst>
                <a:tab pos="182880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адаптированную</a:t>
            </a:r>
            <a:r>
              <a:rPr sz="22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образовательную</a:t>
            </a:r>
            <a:r>
              <a:rPr sz="22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программу</a:t>
            </a:r>
            <a:r>
              <a:rPr sz="22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endParaRPr sz="2200">
              <a:latin typeface="Microsoft Sans Serif"/>
              <a:cs typeface="Microsoft Sans Serif"/>
            </a:endParaRPr>
          </a:p>
          <a:p>
            <a:pPr marL="12700" marR="488315">
              <a:lnSpc>
                <a:spcPct val="100000"/>
              </a:lnSpc>
              <a:defRPr/>
            </a:pP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22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для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тяжелыми</a:t>
            </a:r>
            <a:r>
              <a:rPr sz="22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нарушениями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речи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(общим</a:t>
            </a:r>
            <a:r>
              <a:rPr sz="22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недоразвитием</a:t>
            </a:r>
            <a:r>
              <a:rPr sz="22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речи,</a:t>
            </a:r>
            <a:r>
              <a:rPr sz="22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35">
                <a:solidFill>
                  <a:srgbClr val="292934"/>
                </a:solidFill>
                <a:latin typeface="Microsoft Sans Serif"/>
                <a:cs typeface="Microsoft Sans Serif"/>
              </a:rPr>
              <a:t>фонетико-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фонематическим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недоразвитием</a:t>
            </a:r>
            <a:r>
              <a:rPr sz="22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речи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57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АОП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для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200" spc="-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ТНР)</a:t>
            </a:r>
            <a:r>
              <a:rPr lang="ru-RU"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.</a:t>
            </a:r>
            <a:endParaRPr sz="2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38425" marR="5080" indent="-2110105">
              <a:lnSpc>
                <a:spcPct val="100000"/>
              </a:lnSpc>
              <a:spcBef>
                <a:spcPts val="100"/>
              </a:spcBef>
              <a:defRPr/>
            </a:pPr>
            <a:r>
              <a:rPr spc="-95"/>
              <a:t>Кадровые</a:t>
            </a:r>
            <a:r>
              <a:rPr spc="-190"/>
              <a:t> </a:t>
            </a:r>
            <a:r>
              <a:rPr spc="-120"/>
              <a:t>условия</a:t>
            </a:r>
            <a:r>
              <a:rPr spc="-110"/>
              <a:t> </a:t>
            </a:r>
            <a:r>
              <a:rPr spc="-95"/>
              <a:t>реализации </a:t>
            </a:r>
            <a:r>
              <a:rPr spc="-10"/>
              <a:t>Программы</a:t>
            </a:r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 bwMode="auto"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850" indent="-184150">
              <a:lnSpc>
                <a:spcPct val="100000"/>
              </a:lnSpc>
              <a:spcBef>
                <a:spcPts val="105"/>
              </a:spcBef>
              <a:buClr>
                <a:srgbClr val="92A199"/>
              </a:buClr>
              <a:buSzPct val="84375"/>
              <a:buChar char="•"/>
              <a:tabLst>
                <a:tab pos="196850" algn="l"/>
              </a:tabLst>
              <a:defRPr/>
            </a:pPr>
            <a:r>
              <a:rPr spc="-10"/>
              <a:t>Реализация</a:t>
            </a:r>
            <a:r>
              <a:rPr spc="-75"/>
              <a:t> </a:t>
            </a:r>
            <a:r>
              <a:rPr spc="-10"/>
              <a:t>Программы</a:t>
            </a:r>
            <a:endParaRPr/>
          </a:p>
          <a:p>
            <a:pPr marL="195580">
              <a:lnSpc>
                <a:spcPct val="100000"/>
              </a:lnSpc>
              <a:defRPr/>
            </a:pPr>
            <a:r>
              <a:rPr spc="-10"/>
              <a:t>обеспечивается</a:t>
            </a:r>
            <a:endParaRPr/>
          </a:p>
          <a:p>
            <a:pPr marL="195580" marR="224154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квалифицированными </a:t>
            </a:r>
            <a:r>
              <a:rPr spc="-30"/>
              <a:t>педагогическими</a:t>
            </a:r>
            <a:r>
              <a:rPr spc="35"/>
              <a:t> </a:t>
            </a:r>
            <a:r>
              <a:rPr spc="-10"/>
              <a:t>работниками, наименование</a:t>
            </a:r>
            <a:r>
              <a:rPr spc="-20"/>
              <a:t> </a:t>
            </a:r>
            <a:r>
              <a:rPr spc="-10"/>
              <a:t>должностей</a:t>
            </a:r>
            <a:r>
              <a:rPr spc="-40"/>
              <a:t> </a:t>
            </a:r>
            <a:r>
              <a:rPr spc="-10"/>
              <a:t>которых </a:t>
            </a:r>
            <a:r>
              <a:rPr spc="-20"/>
              <a:t>соответствует</a:t>
            </a:r>
            <a:r>
              <a:rPr spc="-30"/>
              <a:t> </a:t>
            </a:r>
            <a:r>
              <a:rPr spc="-10"/>
              <a:t>«Номенклатуре должностей</a:t>
            </a:r>
            <a:r>
              <a:rPr spc="-50"/>
              <a:t> </a:t>
            </a:r>
            <a:r>
              <a:rPr spc="-10"/>
              <a:t>педагогических</a:t>
            </a:r>
            <a:endParaRPr/>
          </a:p>
          <a:p>
            <a:pPr marL="195580" marR="234950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работников</a:t>
            </a:r>
            <a:r>
              <a:rPr spc="-85"/>
              <a:t> </a:t>
            </a:r>
            <a:r>
              <a:rPr spc="-10"/>
              <a:t>организаций, осуществляющих</a:t>
            </a:r>
            <a:r>
              <a:rPr spc="25"/>
              <a:t> </a:t>
            </a:r>
            <a:r>
              <a:rPr spc="-10"/>
              <a:t>образовательную </a:t>
            </a:r>
            <a:r>
              <a:rPr/>
              <a:t>деятельность,</a:t>
            </a:r>
            <a:r>
              <a:rPr spc="-100"/>
              <a:t> </a:t>
            </a:r>
            <a:r>
              <a:rPr spc="-10"/>
              <a:t>должностей</a:t>
            </a:r>
            <a:endParaRPr/>
          </a:p>
          <a:p>
            <a:pPr marL="195580" marR="5080">
              <a:lnSpc>
                <a:spcPct val="100000"/>
              </a:lnSpc>
              <a:defRPr/>
            </a:pPr>
            <a:r>
              <a:rPr spc="-25"/>
              <a:t>руководителей</a:t>
            </a:r>
            <a:r>
              <a:rPr spc="15"/>
              <a:t> </a:t>
            </a:r>
            <a:r>
              <a:rPr spc="-10"/>
              <a:t>образовательных организаций»,</a:t>
            </a:r>
            <a:r>
              <a:rPr spc="-90"/>
              <a:t> </a:t>
            </a:r>
            <a:r>
              <a:rPr spc="-10"/>
              <a:t>утвержденной Постановлением</a:t>
            </a:r>
            <a:r>
              <a:rPr spc="-35"/>
              <a:t> </a:t>
            </a:r>
            <a:r>
              <a:rPr spc="-10"/>
              <a:t>Правительства </a:t>
            </a:r>
            <a:r>
              <a:rPr spc="-20"/>
              <a:t>Российской</a:t>
            </a:r>
            <a:r>
              <a:rPr spc="-55"/>
              <a:t> </a:t>
            </a:r>
            <a:r>
              <a:rPr spc="-25"/>
              <a:t>Федерации</a:t>
            </a:r>
            <a:r>
              <a:rPr spc="-5"/>
              <a:t> </a:t>
            </a:r>
            <a:r>
              <a:rPr/>
              <a:t>от</a:t>
            </a:r>
            <a:r>
              <a:rPr spc="433"/>
              <a:t> </a:t>
            </a:r>
            <a:r>
              <a:rPr spc="-10"/>
              <a:t>21.02.2022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№225.</a:t>
            </a:r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 bwMode="auto"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153035" indent="-183515">
              <a:lnSpc>
                <a:spcPct val="100000"/>
              </a:lnSpc>
              <a:spcBef>
                <a:spcPts val="105"/>
              </a:spcBef>
              <a:buClr>
                <a:srgbClr val="92A199"/>
              </a:buClr>
              <a:buSzPct val="84375"/>
              <a:buChar char="•"/>
              <a:tabLst>
                <a:tab pos="195580" algn="l"/>
              </a:tabLst>
              <a:defRPr/>
            </a:pPr>
            <a:r>
              <a:rPr spc="-25"/>
              <a:t>Квалификация</a:t>
            </a:r>
            <a:r>
              <a:rPr spc="5"/>
              <a:t> </a:t>
            </a:r>
            <a:r>
              <a:rPr spc="-25"/>
              <a:t>педагогических</a:t>
            </a:r>
            <a:r>
              <a:rPr/>
              <a:t> </a:t>
            </a:r>
            <a:r>
              <a:rPr spc="-50"/>
              <a:t>и </a:t>
            </a:r>
            <a:r>
              <a:rPr spc="-25"/>
              <a:t>учебно-</a:t>
            </a:r>
            <a:r>
              <a:rPr spc="-20"/>
              <a:t>вспомогательных</a:t>
            </a:r>
            <a:r>
              <a:rPr spc="95"/>
              <a:t> </a:t>
            </a:r>
            <a:r>
              <a:rPr spc="-10"/>
              <a:t>работников </a:t>
            </a:r>
            <a:r>
              <a:rPr/>
              <a:t>должна</a:t>
            </a:r>
            <a:r>
              <a:rPr spc="-95"/>
              <a:t> </a:t>
            </a:r>
            <a:r>
              <a:rPr spc="-10"/>
              <a:t>соответствовать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20"/>
              <a:t>квалификационным</a:t>
            </a:r>
            <a:r>
              <a:rPr/>
              <a:t> </a:t>
            </a:r>
            <a:r>
              <a:rPr spc="-10"/>
              <a:t>характеристикам,</a:t>
            </a:r>
            <a:endParaRPr/>
          </a:p>
          <a:p>
            <a:pPr marL="195580">
              <a:lnSpc>
                <a:spcPct val="100000"/>
              </a:lnSpc>
              <a:defRPr/>
            </a:pPr>
            <a:r>
              <a:rPr spc="-10"/>
              <a:t>установленным</a:t>
            </a:r>
            <a:r>
              <a:rPr spc="-20"/>
              <a:t> </a:t>
            </a:r>
            <a:r>
              <a:rPr/>
              <a:t>в </a:t>
            </a:r>
            <a:r>
              <a:rPr spc="-10"/>
              <a:t>Едином</a:t>
            </a:r>
            <a:endParaRPr/>
          </a:p>
          <a:p>
            <a:pPr marL="195580" marR="403225">
              <a:lnSpc>
                <a:spcPct val="100000"/>
              </a:lnSpc>
              <a:defRPr/>
            </a:pPr>
            <a:r>
              <a:rPr spc="-20"/>
              <a:t>квалификационном</a:t>
            </a:r>
            <a:r>
              <a:rPr spc="-10"/>
              <a:t> справочнике должностей</a:t>
            </a:r>
            <a:r>
              <a:rPr spc="-50"/>
              <a:t> </a:t>
            </a:r>
            <a:r>
              <a:rPr spc="-10"/>
              <a:t>руководителей, </a:t>
            </a:r>
            <a:r>
              <a:rPr/>
              <a:t>специалистов</a:t>
            </a:r>
            <a:r>
              <a:rPr spc="-65"/>
              <a:t> </a:t>
            </a:r>
            <a:r>
              <a:rPr/>
              <a:t>и</a:t>
            </a:r>
            <a:r>
              <a:rPr spc="-65"/>
              <a:t> </a:t>
            </a:r>
            <a:r>
              <a:rPr/>
              <a:t>служащих,</a:t>
            </a:r>
            <a:r>
              <a:rPr spc="-45"/>
              <a:t> </a:t>
            </a:r>
            <a:r>
              <a:rPr spc="-10"/>
              <a:t>раздел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20"/>
              <a:t>«Квалификационные</a:t>
            </a:r>
            <a:r>
              <a:rPr spc="-5"/>
              <a:t> </a:t>
            </a:r>
            <a:r>
              <a:rPr spc="-10"/>
              <a:t>характеристики</a:t>
            </a:r>
            <a:endParaRPr/>
          </a:p>
          <a:p>
            <a:pPr marL="195580" marR="597535">
              <a:lnSpc>
                <a:spcPct val="100000"/>
              </a:lnSpc>
              <a:defRPr/>
            </a:pPr>
            <a:r>
              <a:rPr spc="-10"/>
              <a:t>должностей</a:t>
            </a:r>
            <a:r>
              <a:rPr spc="-50"/>
              <a:t> </a:t>
            </a:r>
            <a:r>
              <a:rPr spc="-10"/>
              <a:t>работников образования»,</a:t>
            </a:r>
            <a:r>
              <a:rPr spc="-80"/>
              <a:t> </a:t>
            </a:r>
            <a:r>
              <a:rPr spc="-10"/>
              <a:t>утвержденном </a:t>
            </a:r>
            <a:r>
              <a:rPr spc="-25"/>
              <a:t>приказом</a:t>
            </a:r>
            <a:r>
              <a:rPr spc="-65"/>
              <a:t> </a:t>
            </a:r>
            <a:r>
              <a:rPr spc="-10"/>
              <a:t>Министерства здравоохранения</a:t>
            </a:r>
            <a:r>
              <a:rPr spc="-30"/>
              <a:t> </a:t>
            </a:r>
            <a:r>
              <a:rPr/>
              <a:t>и</a:t>
            </a:r>
            <a:r>
              <a:rPr spc="-50"/>
              <a:t> </a:t>
            </a:r>
            <a:r>
              <a:rPr spc="-10"/>
              <a:t>социального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развития</a:t>
            </a:r>
            <a:r>
              <a:rPr spc="-25"/>
              <a:t> </a:t>
            </a:r>
            <a:r>
              <a:rPr spc="-20"/>
              <a:t>Российской</a:t>
            </a:r>
            <a:r>
              <a:rPr spc="-65"/>
              <a:t> </a:t>
            </a:r>
            <a:r>
              <a:rPr spc="-25"/>
              <a:t>Федерации </a:t>
            </a:r>
            <a:r>
              <a:rPr/>
              <a:t>от </a:t>
            </a:r>
            <a:r>
              <a:rPr spc="-25"/>
              <a:t>26</a:t>
            </a:r>
            <a:endParaRPr/>
          </a:p>
          <a:p>
            <a:pPr marL="195580">
              <a:lnSpc>
                <a:spcPct val="100000"/>
              </a:lnSpc>
              <a:defRPr/>
            </a:pPr>
            <a:r>
              <a:rPr/>
              <a:t>августа</a:t>
            </a:r>
            <a:r>
              <a:rPr spc="-80"/>
              <a:t> </a:t>
            </a:r>
            <a:r>
              <a:rPr spc="-30"/>
              <a:t>2010г.</a:t>
            </a:r>
            <a:r>
              <a:rPr spc="-80"/>
              <a:t> </a:t>
            </a:r>
            <a:r>
              <a:rPr spc="-20"/>
              <a:t>№76н.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615553"/>
          </a:xfrm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D2523A"/>
                </a:solidFill>
                <a:ea typeface="Arial"/>
              </a:rPr>
              <a:t>Х</a:t>
            </a:r>
            <a:r>
              <a:rPr lang="ru-RU" sz="20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>
                <a:solidFill>
                  <a:srgbClr val="D2523A"/>
                </a:solidFill>
                <a:ea typeface="Arial"/>
              </a:rPr>
              <a:t>рак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>
                <a:solidFill>
                  <a:srgbClr val="D2523A"/>
                </a:solidFill>
                <a:ea typeface="Arial"/>
              </a:rPr>
              <a:t>р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>
                <a:solidFill>
                  <a:srgbClr val="D2523A"/>
                </a:solidFill>
                <a:ea typeface="Arial"/>
              </a:rPr>
              <a:t>с</a:t>
            </a:r>
            <a:r>
              <a:rPr lang="ru-RU" sz="20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>
                <a:solidFill>
                  <a:srgbClr val="D2523A"/>
                </a:solidFill>
                <a:ea typeface="Arial"/>
              </a:rPr>
              <a:t>ка</a:t>
            </a:r>
            <a:r>
              <a:rPr lang="ru-RU" sz="2000" spc="50">
                <a:solidFill>
                  <a:srgbClr val="D2523A"/>
                </a:solidFill>
                <a:ea typeface="Arial"/>
              </a:rPr>
              <a:t> 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в</a:t>
            </a:r>
            <a:r>
              <a:rPr lang="ru-RU" sz="2000">
                <a:solidFill>
                  <a:srgbClr val="D2523A"/>
                </a:solidFill>
                <a:ea typeface="Arial"/>
              </a:rPr>
              <a:t>з</a:t>
            </a:r>
            <a:r>
              <a:rPr lang="ru-RU" sz="20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 spc="-20">
                <a:solidFill>
                  <a:srgbClr val="D2523A"/>
                </a:solidFill>
                <a:ea typeface="Arial"/>
              </a:rPr>
              <a:t>м</a:t>
            </a:r>
            <a:r>
              <a:rPr lang="ru-RU" sz="2000">
                <a:solidFill>
                  <a:srgbClr val="D2523A"/>
                </a:solidFill>
                <a:ea typeface="Arial"/>
              </a:rPr>
              <a:t>о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й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с</a:t>
            </a:r>
            <a:r>
              <a:rPr lang="ru-RU" sz="20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ви</a:t>
            </a:r>
            <a:r>
              <a:rPr lang="ru-RU" sz="2000">
                <a:solidFill>
                  <a:srgbClr val="D2523A"/>
                </a:solidFill>
                <a:ea typeface="Arial"/>
              </a:rPr>
              <a:t>я</a:t>
            </a:r>
            <a:r>
              <a:rPr lang="ru-RU" sz="2000" spc="70">
                <a:solidFill>
                  <a:srgbClr val="D2523A"/>
                </a:solidFill>
                <a:ea typeface="Arial"/>
              </a:rPr>
              <a:t> 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п</a:t>
            </a:r>
            <a:r>
              <a:rPr lang="ru-RU" sz="2000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>
                <a:solidFill>
                  <a:srgbClr val="D2523A"/>
                </a:solidFill>
                <a:ea typeface="Arial"/>
              </a:rPr>
              <a:t>го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г</a:t>
            </a:r>
            <a:r>
              <a:rPr lang="ru-RU" sz="2000">
                <a:solidFill>
                  <a:srgbClr val="D2523A"/>
                </a:solidFill>
                <a:ea typeface="Arial"/>
              </a:rPr>
              <a:t>иче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с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кого</a:t>
            </a:r>
            <a:r>
              <a:rPr lang="ru-RU" sz="2000">
                <a:solidFill>
                  <a:srgbClr val="D2523A"/>
                </a:solidFill>
                <a:ea typeface="Arial"/>
              </a:rPr>
              <a:t> ко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л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ле</a:t>
            </a:r>
            <a:r>
              <a:rPr lang="ru-RU" sz="2000">
                <a:solidFill>
                  <a:srgbClr val="D2523A"/>
                </a:solidFill>
                <a:ea typeface="Arial"/>
              </a:rPr>
              <a:t>к</a:t>
            </a:r>
            <a:r>
              <a:rPr lang="ru-RU" sz="20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ив</a:t>
            </a:r>
            <a:r>
              <a:rPr lang="ru-RU" sz="2000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 </a:t>
            </a:r>
            <a:r>
              <a:rPr lang="ru-RU" sz="2000">
                <a:solidFill>
                  <a:srgbClr val="D2523A"/>
                </a:solidFill>
                <a:ea typeface="Arial"/>
              </a:rPr>
              <a:t>с с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5">
                <a:solidFill>
                  <a:srgbClr val="D2523A"/>
                </a:solidFill>
                <a:ea typeface="Arial"/>
              </a:rPr>
              <a:t>м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ь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я</a:t>
            </a:r>
            <a:r>
              <a:rPr lang="ru-RU" sz="2000" spc="-25">
                <a:solidFill>
                  <a:srgbClr val="D2523A"/>
                </a:solidFill>
                <a:ea typeface="Arial"/>
              </a:rPr>
              <a:t>м</a:t>
            </a:r>
            <a:r>
              <a:rPr lang="ru-RU" sz="2000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 spc="95">
                <a:solidFill>
                  <a:srgbClr val="D2523A"/>
                </a:solidFill>
                <a:ea typeface="Arial"/>
              </a:rPr>
              <a:t> 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д</a:t>
            </a:r>
            <a:r>
              <a:rPr lang="ru-RU" sz="2000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>
                <a:solidFill>
                  <a:srgbClr val="D2523A"/>
                </a:solidFill>
                <a:ea typeface="Arial"/>
              </a:rPr>
              <a:t>ей</a:t>
            </a:r>
            <a:endParaRPr lang="ru-RU" sz="2000"/>
          </a:p>
        </p:txBody>
      </p:sp>
      <p:sp>
        <p:nvSpPr>
          <p:cNvPr id="18" name="Текст 17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9" name="drawingObject38"/>
          <p:cNvGrpSpPr/>
          <p:nvPr/>
        </p:nvGrpSpPr>
        <p:grpSpPr bwMode="auto">
          <a:xfrm>
            <a:off x="329320" y="1132023"/>
            <a:ext cx="8586080" cy="5627289"/>
            <a:chOff x="0" y="0"/>
            <a:chExt cx="8166100" cy="4779770"/>
          </a:xfrm>
          <a:noFill/>
        </p:grpSpPr>
        <p:sp>
          <p:nvSpPr>
            <p:cNvPr id="21" name="Shape 40"/>
            <p:cNvSpPr/>
            <p:nvPr/>
          </p:nvSpPr>
          <p:spPr bwMode="auto">
            <a:xfrm>
              <a:off x="2444750" y="15485"/>
              <a:ext cx="5715000" cy="560832"/>
            </a:xfrm>
            <a:custGeom>
              <a:avLst/>
              <a:gdLst/>
              <a:ahLst/>
              <a:cxnLst/>
              <a:rect l="0" t="0" r="0" b="0"/>
              <a:pathLst>
                <a:path w="5715000" h="560832" fill="norm" stroke="1" extrusionOk="0">
                  <a:moveTo>
                    <a:pt x="0" y="560832"/>
                  </a:moveTo>
                  <a:lnTo>
                    <a:pt x="0" y="0"/>
                  </a:lnTo>
                  <a:lnTo>
                    <a:pt x="5715000" y="0"/>
                  </a:lnTo>
                  <a:lnTo>
                    <a:pt x="5715000" y="560832"/>
                  </a:lnTo>
                  <a:lnTo>
                    <a:pt x="0" y="56083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41"/>
            <p:cNvSpPr/>
            <p:nvPr/>
          </p:nvSpPr>
          <p:spPr bwMode="auto">
            <a:xfrm>
              <a:off x="6350" y="567182"/>
              <a:ext cx="2438400" cy="1962911"/>
            </a:xfrm>
            <a:custGeom>
              <a:avLst/>
              <a:gdLst/>
              <a:ahLst/>
              <a:cxnLst/>
              <a:rect l="0" t="0" r="0" b="0"/>
              <a:pathLst>
                <a:path w="2438400" h="1962911" fill="norm" stroke="1" extrusionOk="0">
                  <a:moveTo>
                    <a:pt x="0" y="1962911"/>
                  </a:moveTo>
                  <a:lnTo>
                    <a:pt x="0" y="0"/>
                  </a:lnTo>
                  <a:lnTo>
                    <a:pt x="2438400" y="0"/>
                  </a:lnTo>
                  <a:lnTo>
                    <a:pt x="2438400" y="1962911"/>
                  </a:lnTo>
                  <a:lnTo>
                    <a:pt x="0" y="1962911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42"/>
            <p:cNvSpPr/>
            <p:nvPr/>
          </p:nvSpPr>
          <p:spPr bwMode="auto">
            <a:xfrm>
              <a:off x="2444750" y="673487"/>
              <a:ext cx="5715000" cy="1962911"/>
            </a:xfrm>
            <a:custGeom>
              <a:avLst/>
              <a:gdLst/>
              <a:ahLst/>
              <a:cxnLst/>
              <a:rect l="0" t="0" r="0" b="0"/>
              <a:pathLst>
                <a:path w="5715000" h="1962911" fill="norm" stroke="1" extrusionOk="0">
                  <a:moveTo>
                    <a:pt x="0" y="1962911"/>
                  </a:moveTo>
                  <a:lnTo>
                    <a:pt x="0" y="0"/>
                  </a:lnTo>
                  <a:lnTo>
                    <a:pt x="5715000" y="0"/>
                  </a:lnTo>
                  <a:lnTo>
                    <a:pt x="5715000" y="1962911"/>
                  </a:lnTo>
                  <a:lnTo>
                    <a:pt x="0" y="1962911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43"/>
            <p:cNvSpPr/>
            <p:nvPr/>
          </p:nvSpPr>
          <p:spPr bwMode="auto">
            <a:xfrm>
              <a:off x="6350" y="2530094"/>
              <a:ext cx="2438400" cy="2243327"/>
            </a:xfrm>
            <a:custGeom>
              <a:avLst/>
              <a:gdLst/>
              <a:ahLst/>
              <a:cxnLst/>
              <a:rect l="0" t="0" r="0" b="0"/>
              <a:pathLst>
                <a:path w="2438400" h="2243327" fill="norm" stroke="1" extrusionOk="0">
                  <a:moveTo>
                    <a:pt x="0" y="2243327"/>
                  </a:moveTo>
                  <a:lnTo>
                    <a:pt x="0" y="0"/>
                  </a:lnTo>
                  <a:lnTo>
                    <a:pt x="2438400" y="0"/>
                  </a:lnTo>
                  <a:lnTo>
                    <a:pt x="2438400" y="2243327"/>
                  </a:lnTo>
                  <a:lnTo>
                    <a:pt x="0" y="2243327"/>
                  </a:lnTo>
                  <a:close/>
                </a:path>
              </a:pathLst>
            </a:custGeom>
            <a:solidFill>
              <a:srgbClr val="E9ECF4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44"/>
            <p:cNvSpPr/>
            <p:nvPr/>
          </p:nvSpPr>
          <p:spPr bwMode="auto">
            <a:xfrm>
              <a:off x="2444750" y="2530094"/>
              <a:ext cx="5715000" cy="2243327"/>
            </a:xfrm>
            <a:custGeom>
              <a:avLst/>
              <a:gdLst/>
              <a:ahLst/>
              <a:cxnLst/>
              <a:rect l="0" t="0" r="0" b="0"/>
              <a:pathLst>
                <a:path w="5715000" h="2243327" fill="norm" stroke="1" extrusionOk="0">
                  <a:moveTo>
                    <a:pt x="0" y="0"/>
                  </a:moveTo>
                  <a:lnTo>
                    <a:pt x="0" y="2243327"/>
                  </a:lnTo>
                  <a:lnTo>
                    <a:pt x="5715000" y="2243327"/>
                  </a:lnTo>
                  <a:lnTo>
                    <a:pt x="5715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CF4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Shape 39"/>
            <p:cNvSpPr/>
            <p:nvPr/>
          </p:nvSpPr>
          <p:spPr bwMode="auto">
            <a:xfrm>
              <a:off x="6350" y="6350"/>
              <a:ext cx="2438400" cy="560832"/>
            </a:xfrm>
            <a:custGeom>
              <a:avLst/>
              <a:gdLst/>
              <a:ahLst/>
              <a:cxnLst/>
              <a:rect l="0" t="0" r="0" b="0"/>
              <a:pathLst>
                <a:path w="2438400" h="560832" fill="norm" stroke="1" extrusionOk="0">
                  <a:moveTo>
                    <a:pt x="0" y="560832"/>
                  </a:moveTo>
                  <a:lnTo>
                    <a:pt x="0" y="0"/>
                  </a:lnTo>
                  <a:lnTo>
                    <a:pt x="2438400" y="0"/>
                  </a:lnTo>
                  <a:lnTo>
                    <a:pt x="2438400" y="560832"/>
                  </a:lnTo>
                  <a:lnTo>
                    <a:pt x="0" y="56083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45"/>
            <p:cNvSpPr/>
            <p:nvPr/>
          </p:nvSpPr>
          <p:spPr bwMode="auto">
            <a:xfrm>
              <a:off x="2444750" y="0"/>
              <a:ext cx="0" cy="4779770"/>
            </a:xfrm>
            <a:custGeom>
              <a:avLst/>
              <a:gdLst/>
              <a:ahLst/>
              <a:cxnLst/>
              <a:rect l="0" t="0" r="0" b="0"/>
              <a:pathLst>
                <a:path h="4779771" fill="norm" stroke="1" extrusionOk="0">
                  <a:moveTo>
                    <a:pt x="0" y="0"/>
                  </a:moveTo>
                  <a:lnTo>
                    <a:pt x="0" y="4779771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46"/>
            <p:cNvSpPr/>
            <p:nvPr/>
          </p:nvSpPr>
          <p:spPr bwMode="auto">
            <a:xfrm>
              <a:off x="0" y="567182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fill="norm" stroke="1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381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47"/>
            <p:cNvSpPr/>
            <p:nvPr/>
          </p:nvSpPr>
          <p:spPr bwMode="auto">
            <a:xfrm>
              <a:off x="0" y="2530094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fill="norm" stroke="1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48"/>
            <p:cNvSpPr/>
            <p:nvPr/>
          </p:nvSpPr>
          <p:spPr bwMode="auto">
            <a:xfrm>
              <a:off x="6350" y="0"/>
              <a:ext cx="0" cy="4779770"/>
            </a:xfrm>
            <a:custGeom>
              <a:avLst/>
              <a:gdLst/>
              <a:ahLst/>
              <a:cxnLst/>
              <a:rect l="0" t="0" r="0" b="0"/>
              <a:pathLst>
                <a:path h="4779771" fill="norm" stroke="1" extrusionOk="0">
                  <a:moveTo>
                    <a:pt x="0" y="0"/>
                  </a:moveTo>
                  <a:lnTo>
                    <a:pt x="0" y="4779771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49"/>
            <p:cNvSpPr/>
            <p:nvPr/>
          </p:nvSpPr>
          <p:spPr bwMode="auto">
            <a:xfrm>
              <a:off x="8159750" y="0"/>
              <a:ext cx="0" cy="4779770"/>
            </a:xfrm>
            <a:custGeom>
              <a:avLst/>
              <a:gdLst/>
              <a:ahLst/>
              <a:cxnLst/>
              <a:rect l="0" t="0" r="0" b="0"/>
              <a:pathLst>
                <a:path h="4779771" fill="norm" stroke="1" extrusionOk="0">
                  <a:moveTo>
                    <a:pt x="0" y="0"/>
                  </a:moveTo>
                  <a:lnTo>
                    <a:pt x="0" y="4779771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50"/>
            <p:cNvSpPr/>
            <p:nvPr/>
          </p:nvSpPr>
          <p:spPr bwMode="auto">
            <a:xfrm>
              <a:off x="0" y="6350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fill="norm" stroke="1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51"/>
            <p:cNvSpPr/>
            <p:nvPr/>
          </p:nvSpPr>
          <p:spPr bwMode="auto">
            <a:xfrm>
              <a:off x="0" y="4773421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fill="norm" stroke="1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 bwMode="auto">
          <a:xfrm>
            <a:off x="488950" y="1087576"/>
            <a:ext cx="27462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indent="118745">
              <a:lnSpc>
                <a:spcPct val="120000"/>
              </a:lnSpc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На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п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вл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ен</a:t>
            </a:r>
            <a:r>
              <a:rPr lang="ru-RU" b="1" spc="-1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я взаи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мо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де</a:t>
            </a:r>
            <a:r>
              <a:rPr lang="ru-RU" b="1" spc="-10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ств</a:t>
            </a:r>
            <a:r>
              <a:rPr lang="ru-RU" b="1" spc="-2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я</a:t>
            </a:r>
            <a:endParaRPr lang="ru-RU" sz="1200">
              <a:latin typeface="Calibri"/>
              <a:ea typeface="Calibri"/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3429000" y="1329704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Фо</a:t>
            </a:r>
            <a:r>
              <a:rPr lang="ru-RU" b="1" spc="-5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ы</a:t>
            </a:r>
            <a:r>
              <a:rPr lang="ru-RU" b="1" spc="-45">
                <a:solidFill>
                  <a:srgbClr val="FFFFFF"/>
                </a:solidFill>
                <a:latin typeface="Times New Roman"/>
                <a:ea typeface="Times New Roman"/>
              </a:rPr>
              <a:t> 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вз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b="1" spc="10">
                <a:solidFill>
                  <a:srgbClr val="FFFFFF"/>
                </a:solidFill>
                <a:latin typeface="Times New Roman"/>
                <a:ea typeface="Times New Roman"/>
              </a:rPr>
              <a:t>о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д</a:t>
            </a:r>
            <a:r>
              <a:rPr lang="ru-RU" b="1" spc="-15">
                <a:solidFill>
                  <a:srgbClr val="FFFFFF"/>
                </a:solidFill>
                <a:latin typeface="Times New Roman"/>
                <a:ea typeface="Times New Roman"/>
              </a:rPr>
              <a:t>е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b="1" spc="-20">
                <a:solidFill>
                  <a:srgbClr val="FFFFFF"/>
                </a:solidFill>
                <a:latin typeface="Times New Roman"/>
                <a:ea typeface="Times New Roman"/>
              </a:rPr>
              <a:t>с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твия</a:t>
            </a:r>
            <a:endParaRPr lang="ru-RU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488950" y="1814359"/>
            <a:ext cx="2209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pc="-4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pc="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ьи, 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ап</a:t>
            </a:r>
            <a:r>
              <a:rPr lang="ru-RU" spc="1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в,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 у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ро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ня пси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ол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го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-п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да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ог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ск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 к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нт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и. 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pc="-4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pc="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ем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ых ц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нн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й. </a:t>
            </a:r>
            <a:endParaRPr lang="ru-RU"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2927642" y="1686136"/>
            <a:ext cx="5613400" cy="2485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 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ци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олог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ич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ое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вание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ьи;</a:t>
            </a:r>
            <a:endParaRPr lang="ru-RU" sz="1200">
              <a:latin typeface="Calibri"/>
              <a:ea typeface="Calibri"/>
            </a:endParaRPr>
          </a:p>
          <a:p>
            <a:pPr marL="285750" marR="34925" indent="-285750">
              <a:lnSpc>
                <a:spcPct val="120000"/>
              </a:lnSpc>
              <a:spcBef>
                <a:spcPts val="37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ичные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ды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 (ад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инистрация,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спи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и,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сп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ц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иа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spc="24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/>
          </a:p>
          <a:p>
            <a:pPr marL="285750" marR="34925" indent="-285750">
              <a:lnSpc>
                <a:spcPct val="120000"/>
              </a:lnSpc>
              <a:spcBef>
                <a:spcPts val="370"/>
              </a:spcBef>
              <a:spcAft>
                <a:spcPts val="0"/>
              </a:spcAft>
              <a:buFontTx/>
              <a:buChar char="-"/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 наб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юд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ния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оц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бщ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ния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чл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еб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м;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 - ан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ван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1200">
              <a:latin typeface="Calibri"/>
              <a:ea typeface="Calibri"/>
            </a:endParaRPr>
          </a:p>
          <a:p>
            <a:pPr marR="477520">
              <a:lnSpc>
                <a:spcPct val="120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 пр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 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я 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ыя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ния</a:t>
            </a:r>
            <a:r>
              <a:rPr lang="ru-RU" spc="-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бн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pc="3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еме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pc="2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 д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лнит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ьных</a:t>
            </a:r>
            <a:r>
              <a:rPr lang="ru-RU" spc="2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сл</a:t>
            </a:r>
            <a:r>
              <a:rPr lang="ru-RU" spc="-4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гах.</a:t>
            </a:r>
            <a:endParaRPr lang="ru-RU" sz="1200">
              <a:latin typeface="Calibri"/>
              <a:ea typeface="Calibri"/>
            </a:endParaRP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609600" y="4241125"/>
            <a:ext cx="2209800" cy="72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3665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defRPr/>
            </a:pP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нф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вание</a:t>
            </a:r>
            <a:endParaRPr lang="ru-RU" sz="1200"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дит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й.</a:t>
            </a:r>
            <a:endParaRPr lang="ru-RU" sz="1200">
              <a:latin typeface="Calibri"/>
              <a:ea typeface="Calibri"/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2946400" y="3591947"/>
            <a:ext cx="5969000" cy="3345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defRPr/>
            </a:pPr>
            <a:endParaRPr lang="ru-RU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endParaRPr lang="ru-RU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нако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ство</a:t>
            </a:r>
            <a:r>
              <a:rPr lang="ru-RU" sz="1600" spc="-3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 в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итн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карто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ко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1600" spc="-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детского сада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1600">
              <a:latin typeface="Calibri"/>
              <a:ea typeface="Calibri"/>
            </a:endParaRPr>
          </a:p>
          <a:p>
            <a:pPr marR="558800">
              <a:lnSpc>
                <a:spcPct val="120000"/>
              </a:lnSpc>
              <a:spcBef>
                <a:spcPts val="365"/>
              </a:spcBef>
              <a:spcAft>
                <a:spcPts val="0"/>
              </a:spcAft>
              <a:defRPr/>
            </a:pP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- р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щ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ации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на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ин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ацион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ых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ст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нда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/>
          </a:p>
          <a:p>
            <a:pPr marR="558800">
              <a:lnSpc>
                <a:spcPct val="120000"/>
              </a:lnSpc>
              <a:spcBef>
                <a:spcPts val="365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ыс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вк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1600" spc="-6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тс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их</a:t>
            </a:r>
            <a:r>
              <a:rPr lang="ru-RU" sz="1600" spc="-2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раб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1600">
              <a:latin typeface="Calibri"/>
              <a:ea typeface="Calibri"/>
            </a:endParaRPr>
          </a:p>
          <a:p>
            <a:pPr marR="3263265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  - с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ообщ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ие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по 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1600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фо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1600" spc="-3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            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ди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ьские</a:t>
            </a:r>
            <a:r>
              <a:rPr lang="ru-RU" sz="1600" spc="-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брания;</a:t>
            </a:r>
            <a:endParaRPr lang="ru-RU" sz="1600">
              <a:latin typeface="Calibri"/>
              <a:ea typeface="Calibri"/>
            </a:endParaRPr>
          </a:p>
          <a:p>
            <a:pPr marL="285750" marR="349250" indent="-285750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щ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ации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на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оф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ициа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ьн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м сайте; </a:t>
            </a:r>
            <a:endParaRPr lang="ru-RU" sz="1600"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- вып</a:t>
            </a:r>
            <a:r>
              <a:rPr lang="ru-RU" sz="1600" spc="-3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ск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па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мят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к.</a:t>
            </a:r>
            <a:endParaRPr lang="ru-RU" sz="1600">
              <a:latin typeface="Calibri"/>
              <a:ea typeface="Calibri"/>
            </a:endParaRPr>
          </a:p>
          <a:p>
            <a:pPr>
              <a:defRPr/>
            </a:pPr>
            <a:b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844847"/>
          </a:xfrm>
        </p:spPr>
        <p:txBody>
          <a:bodyPr/>
          <a:lstStyle/>
          <a:p>
            <a:pPr marL="1855470" marR="69850" indent="-1618615" algn="ctr">
              <a:lnSpc>
                <a:spcPct val="104000"/>
              </a:lnSpc>
              <a:spcAft>
                <a:spcPts val="0"/>
              </a:spcAft>
              <a:defRPr/>
            </a:pPr>
            <a:r>
              <a:rPr lang="ru-RU" sz="1800">
                <a:solidFill>
                  <a:srgbClr val="D2523A"/>
                </a:solidFill>
                <a:ea typeface="Arial"/>
              </a:rPr>
              <a:t>Х</a:t>
            </a:r>
            <a:r>
              <a:rPr lang="ru-RU" sz="18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>
                <a:solidFill>
                  <a:srgbClr val="D2523A"/>
                </a:solidFill>
                <a:ea typeface="Arial"/>
              </a:rPr>
              <a:t>рак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>
                <a:solidFill>
                  <a:srgbClr val="D2523A"/>
                </a:solidFill>
                <a:ea typeface="Arial"/>
              </a:rPr>
              <a:t>р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>
                <a:solidFill>
                  <a:srgbClr val="D2523A"/>
                </a:solidFill>
                <a:ea typeface="Arial"/>
              </a:rPr>
              <a:t>с</a:t>
            </a:r>
            <a:r>
              <a:rPr lang="ru-RU" sz="18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>
                <a:solidFill>
                  <a:srgbClr val="D2523A"/>
                </a:solidFill>
                <a:ea typeface="Arial"/>
              </a:rPr>
              <a:t>ка</a:t>
            </a:r>
            <a:r>
              <a:rPr lang="ru-RU" sz="1800" spc="50">
                <a:solidFill>
                  <a:srgbClr val="D2523A"/>
                </a:solidFill>
                <a:ea typeface="Arial"/>
              </a:rPr>
              <a:t> 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в</a:t>
            </a:r>
            <a:r>
              <a:rPr lang="ru-RU" sz="1800">
                <a:solidFill>
                  <a:srgbClr val="D2523A"/>
                </a:solidFill>
                <a:ea typeface="Arial"/>
              </a:rPr>
              <a:t>з</a:t>
            </a:r>
            <a:r>
              <a:rPr lang="ru-RU" sz="18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 spc="-20">
                <a:solidFill>
                  <a:srgbClr val="D2523A"/>
                </a:solidFill>
                <a:ea typeface="Arial"/>
              </a:rPr>
              <a:t>м</a:t>
            </a:r>
            <a:r>
              <a:rPr lang="ru-RU" sz="1800">
                <a:solidFill>
                  <a:srgbClr val="D2523A"/>
                </a:solidFill>
                <a:ea typeface="Arial"/>
              </a:rPr>
              <a:t>о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й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с</a:t>
            </a:r>
            <a:r>
              <a:rPr lang="ru-RU" sz="18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ви</a:t>
            </a:r>
            <a:r>
              <a:rPr lang="ru-RU" sz="1800">
                <a:solidFill>
                  <a:srgbClr val="D2523A"/>
                </a:solidFill>
                <a:ea typeface="Arial"/>
              </a:rPr>
              <a:t>я</a:t>
            </a:r>
            <a:r>
              <a:rPr lang="ru-RU" sz="1800" spc="70">
                <a:solidFill>
                  <a:srgbClr val="D2523A"/>
                </a:solidFill>
                <a:ea typeface="Arial"/>
              </a:rPr>
              <a:t> 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п</a:t>
            </a:r>
            <a:r>
              <a:rPr lang="ru-RU" sz="1800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>
                <a:solidFill>
                  <a:srgbClr val="D2523A"/>
                </a:solidFill>
                <a:ea typeface="Arial"/>
              </a:rPr>
              <a:t>го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г</a:t>
            </a:r>
            <a:r>
              <a:rPr lang="ru-RU" sz="1800">
                <a:solidFill>
                  <a:srgbClr val="D2523A"/>
                </a:solidFill>
                <a:ea typeface="Arial"/>
              </a:rPr>
              <a:t>иче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с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кого</a:t>
            </a:r>
            <a:r>
              <a:rPr lang="ru-RU" sz="1800">
                <a:solidFill>
                  <a:srgbClr val="D2523A"/>
                </a:solidFill>
                <a:ea typeface="Arial"/>
              </a:rPr>
              <a:t> ко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л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ле</a:t>
            </a:r>
            <a:r>
              <a:rPr lang="ru-RU" sz="1800">
                <a:solidFill>
                  <a:srgbClr val="D2523A"/>
                </a:solidFill>
                <a:ea typeface="Arial"/>
              </a:rPr>
              <a:t>к</a:t>
            </a:r>
            <a:r>
              <a:rPr lang="ru-RU" sz="18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ив</a:t>
            </a:r>
            <a:r>
              <a:rPr lang="ru-RU" sz="1800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 </a:t>
            </a:r>
            <a:r>
              <a:rPr lang="ru-RU" sz="1800">
                <a:solidFill>
                  <a:srgbClr val="D2523A"/>
                </a:solidFill>
                <a:ea typeface="Arial"/>
              </a:rPr>
              <a:t>с с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5">
                <a:solidFill>
                  <a:srgbClr val="D2523A"/>
                </a:solidFill>
                <a:ea typeface="Arial"/>
              </a:rPr>
              <a:t>м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ь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я</a:t>
            </a:r>
            <a:r>
              <a:rPr lang="ru-RU" sz="1800" spc="-25">
                <a:solidFill>
                  <a:srgbClr val="D2523A"/>
                </a:solidFill>
                <a:ea typeface="Arial"/>
              </a:rPr>
              <a:t>м</a:t>
            </a:r>
            <a:r>
              <a:rPr lang="ru-RU" sz="1800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 spc="95">
                <a:solidFill>
                  <a:srgbClr val="D2523A"/>
                </a:solidFill>
                <a:ea typeface="Arial"/>
              </a:rPr>
              <a:t> 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д</a:t>
            </a:r>
            <a:r>
              <a:rPr lang="ru-RU" sz="1800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>
                <a:solidFill>
                  <a:srgbClr val="D2523A"/>
                </a:solidFill>
                <a:ea typeface="Arial"/>
              </a:rPr>
              <a:t>ей</a:t>
            </a:r>
            <a:r>
              <a:rPr lang="ru-RU" sz="1800">
                <a:latin typeface="Calibri"/>
                <a:ea typeface="Calibri"/>
              </a:rPr>
              <a:t> </a:t>
            </a:r>
            <a:br>
              <a:rPr lang="ru-RU" sz="1800">
                <a:latin typeface="Calibri"/>
                <a:ea typeface="Calibri"/>
              </a:rPr>
            </a:br>
            <a:endParaRPr lang="ru-RU" sz="18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72292" y="1365738"/>
            <a:ext cx="8248650" cy="4953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2590800" y="1365738"/>
            <a:ext cx="5987719" cy="5499006"/>
          </a:xfrm>
        </p:spPr>
        <p:txBody>
          <a:bodyPr/>
          <a:lstStyle/>
          <a:p>
            <a:pPr>
              <a:defRPr/>
            </a:pPr>
            <a:r>
              <a:rPr lang="ru-RU" sz="1800" b="1" spc="5">
                <a:solidFill>
                  <a:srgbClr val="FFFFFF"/>
                </a:solidFill>
                <a:latin typeface="Times New Roman"/>
                <a:ea typeface="Times New Roman"/>
              </a:rPr>
              <a:t>Фо</a:t>
            </a:r>
            <a:r>
              <a:rPr lang="ru-RU" sz="1800" b="1" spc="-5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sz="1800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ы</a:t>
            </a:r>
            <a:r>
              <a:rPr lang="ru-RU" sz="1800" b="1" spc="-45">
                <a:solidFill>
                  <a:srgbClr val="FFFFFF"/>
                </a:solidFill>
                <a:latin typeface="Times New Roman"/>
                <a:ea typeface="Times New Roman"/>
              </a:rPr>
              <a:t> 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взаи</a:t>
            </a:r>
            <a:r>
              <a:rPr lang="ru-RU" sz="1800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sz="1800" b="1" spc="10">
                <a:solidFill>
                  <a:srgbClr val="FFFFFF"/>
                </a:solidFill>
                <a:latin typeface="Times New Roman"/>
                <a:ea typeface="Times New Roman"/>
              </a:rPr>
              <a:t>о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д</a:t>
            </a:r>
            <a:r>
              <a:rPr lang="ru-RU" sz="1800" b="1" spc="-15">
                <a:solidFill>
                  <a:srgbClr val="FFFFFF"/>
                </a:solidFill>
                <a:latin typeface="Times New Roman"/>
                <a:ea typeface="Times New Roman"/>
              </a:rPr>
              <a:t>е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sz="1800" b="1" spc="-15">
                <a:solidFill>
                  <a:srgbClr val="FFFFFF"/>
                </a:solidFill>
                <a:latin typeface="Times New Roman"/>
                <a:ea typeface="Times New Roman"/>
              </a:rPr>
              <a:t>с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твия 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вз</a:t>
            </a:r>
            <a:r>
              <a:rPr lang="ru-RU" sz="1800" b="1" spc="10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sz="1800" b="1" spc="10">
                <a:solidFill>
                  <a:srgbClr val="FFFFFF"/>
                </a:solidFill>
                <a:latin typeface="Times New Roman"/>
                <a:ea typeface="Times New Roman"/>
              </a:rPr>
              <a:t>мо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де</a:t>
            </a:r>
            <a:r>
              <a:rPr lang="ru-RU" sz="1800" b="1" spc="-5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ств</a:t>
            </a:r>
            <a:r>
              <a:rPr lang="ru-RU" sz="1800" b="1" spc="-1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я</a:t>
            </a:r>
            <a:endParaRPr lang="ru-RU" sz="1800" b="1">
              <a:solidFill>
                <a:srgbClr val="FFFFFF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endParaRPr lang="ru-RU" sz="1800" b="1">
              <a:solidFill>
                <a:srgbClr val="FFFFFF"/>
              </a:solidFill>
              <a:latin typeface="Times New Roman"/>
            </a:endParaRPr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r>
              <a:rPr lang="ru-RU" sz="180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мастер-классы;</a:t>
            </a:r>
            <a:endParaRPr/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-приглашения специалистов на встречу с родителями;</a:t>
            </a:r>
            <a:endParaRPr/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- персональные </a:t>
            </a:r>
            <a:r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web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-страницы педагогов в сети интернет;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папки-передвижки;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едагогические игры;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онсультации;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росмотр образовательной деятельности с детьми</a:t>
            </a:r>
            <a:r>
              <a:rPr lang="ru-RU" sz="180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семинары.</a:t>
            </a:r>
            <a:endParaRPr lang="ru-RU" sz="1400" b="1">
              <a:solidFill>
                <a:srgbClr val="FFFFFF"/>
              </a:solidFill>
              <a:latin typeface="Times New Roman"/>
            </a:endParaRPr>
          </a:p>
          <a:p>
            <a:pPr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>
                <a:solidFill>
                  <a:schemeClr val="tx1"/>
                </a:solidFill>
                <a:latin typeface="Times New Roman"/>
              </a:rPr>
              <a:t>организация совместных праздников;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-семейные фотоколлажи;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-тематические выставки;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-субботники;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-мастерские;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-тематические акции;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-проведение конкурсов для родителей;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 развлечения, досуг с активным привлечением родителей.</a:t>
            </a:r>
            <a:endParaRPr/>
          </a:p>
          <a:p>
            <a:pPr>
              <a:defRPr/>
            </a:pPr>
            <a:endParaRPr lang="ru-RU">
              <a:solidFill>
                <a:schemeClr val="tx1"/>
              </a:solidFill>
              <a:latin typeface="Times New Roman"/>
            </a:endParaRPr>
          </a:p>
          <a:p>
            <a:pPr>
              <a:defRPr/>
            </a:pPr>
            <a:endParaRPr lang="ru-RU" sz="1800" b="1">
              <a:solidFill>
                <a:srgbClr val="FFFFFF"/>
              </a:solidFill>
              <a:latin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47675" y="1342292"/>
            <a:ext cx="1990725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На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п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вл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ен</a:t>
            </a:r>
            <a:r>
              <a:rPr lang="ru-RU" b="1" spc="-1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я</a:t>
            </a:r>
            <a:r>
              <a:rPr lang="ru-RU">
                <a:solidFill>
                  <a:srgbClr val="FFFFFF"/>
                </a:solidFill>
                <a:latin typeface="Times New Roman"/>
                <a:ea typeface="Times New Roman"/>
              </a:rPr>
              <a:t>	</a:t>
            </a:r>
            <a:endParaRPr/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r>
              <a:rPr lang="ru-RU">
                <a:latin typeface="Times New Roman"/>
              </a:rPr>
              <a:t>Просвещение и обучение родителей</a:t>
            </a:r>
            <a:endParaRPr/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  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вм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стная 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ят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ьн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тс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endParaRPr lang="ru-RU" sz="1200">
              <a:latin typeface="Calibri"/>
              <a:ea typeface="Calibri"/>
            </a:endParaRPr>
          </a:p>
          <a:p>
            <a:pPr algn="ctr"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да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ьи.</a:t>
            </a: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911147" y="687069"/>
            <a:ext cx="72148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9605" marR="5080" indent="-637540">
              <a:lnSpc>
                <a:spcPct val="100000"/>
              </a:lnSpc>
              <a:spcBef>
                <a:spcPts val="100"/>
              </a:spcBef>
              <a:defRPr/>
            </a:pPr>
            <a:r>
              <a:rPr spc="-105"/>
              <a:t>Примерный</a:t>
            </a:r>
            <a:r>
              <a:rPr spc="-200"/>
              <a:t> </a:t>
            </a:r>
            <a:r>
              <a:rPr spc="-105"/>
              <a:t>режим</a:t>
            </a:r>
            <a:r>
              <a:rPr spc="-170"/>
              <a:t> </a:t>
            </a:r>
            <a:r>
              <a:rPr/>
              <a:t>и</a:t>
            </a:r>
            <a:r>
              <a:rPr spc="-170"/>
              <a:t> </a:t>
            </a:r>
            <a:r>
              <a:rPr spc="-80"/>
              <a:t>распорядок дня</a:t>
            </a:r>
            <a:r>
              <a:rPr spc="-215"/>
              <a:t> </a:t>
            </a:r>
            <a:r>
              <a:rPr/>
              <a:t>в</a:t>
            </a:r>
            <a:r>
              <a:rPr spc="-185"/>
              <a:t> </a:t>
            </a:r>
            <a:r>
              <a:rPr spc="-114"/>
              <a:t>дошкольных</a:t>
            </a:r>
            <a:r>
              <a:rPr spc="-165"/>
              <a:t> </a:t>
            </a:r>
            <a:r>
              <a:rPr spc="-10"/>
              <a:t>группах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46608" y="2090369"/>
            <a:ext cx="3713479" cy="425065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110"/>
              </a:spcBef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Основными</a:t>
            </a:r>
            <a:r>
              <a:rPr sz="22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компонентами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ts val="2375"/>
              </a:lnSpc>
              <a:defRPr/>
            </a:pP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режима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2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детском саду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являются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:</a:t>
            </a:r>
            <a:endParaRPr sz="2200">
              <a:latin typeface="Microsoft Sans Serif"/>
              <a:cs typeface="Microsoft Sans Serif"/>
            </a:endParaRPr>
          </a:p>
          <a:p>
            <a:pPr marL="194310" indent="-181610">
              <a:lnSpc>
                <a:spcPct val="100000"/>
              </a:lnSpc>
              <a:buClr>
                <a:srgbClr val="92A199"/>
              </a:buClr>
              <a:buSzPct val="84090"/>
              <a:buChar char="•"/>
              <a:tabLst>
                <a:tab pos="194310" algn="l"/>
              </a:tabLst>
              <a:defRPr/>
            </a:pP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сон,</a:t>
            </a:r>
            <a:endParaRPr sz="2200">
              <a:latin typeface="Microsoft Sans Serif"/>
              <a:cs typeface="Microsoft Sans Serif"/>
            </a:endParaRPr>
          </a:p>
          <a:p>
            <a:pPr marL="193675" marR="228600" indent="-181610">
              <a:lnSpc>
                <a:spcPct val="80000"/>
              </a:lnSpc>
              <a:spcBef>
                <a:spcPts val="530"/>
              </a:spcBef>
              <a:buClr>
                <a:srgbClr val="92A199"/>
              </a:buClr>
              <a:buSzPct val="84090"/>
              <a:buChar char="•"/>
              <a:tabLst>
                <a:tab pos="194945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пребывание</a:t>
            </a:r>
            <a:r>
              <a:rPr sz="22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открытом 	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воздухе</a:t>
            </a:r>
            <a:r>
              <a:rPr sz="22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(прогулка),</a:t>
            </a:r>
            <a:endParaRPr sz="2200">
              <a:latin typeface="Microsoft Sans Serif"/>
              <a:cs typeface="Microsoft Sans Serif"/>
            </a:endParaRPr>
          </a:p>
          <a:p>
            <a:pPr marL="193675" marR="1263650" indent="-181610">
              <a:lnSpc>
                <a:spcPct val="80000"/>
              </a:lnSpc>
              <a:spcBef>
                <a:spcPts val="530"/>
              </a:spcBef>
              <a:buClr>
                <a:srgbClr val="92A199"/>
              </a:buClr>
              <a:buSzPct val="84090"/>
              <a:buChar char="•"/>
              <a:tabLst>
                <a:tab pos="194945" algn="l"/>
              </a:tabLst>
              <a:defRPr/>
            </a:pPr>
            <a:r>
              <a:rPr sz="2200" spc="-25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образовательная 	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деятельность,</a:t>
            </a:r>
            <a:endParaRPr sz="2200">
              <a:latin typeface="Microsoft Sans Serif"/>
              <a:cs typeface="Microsoft Sans Serif"/>
            </a:endParaRPr>
          </a:p>
          <a:p>
            <a:pPr marL="193675" marR="117475" indent="-181610">
              <a:lnSpc>
                <a:spcPct val="80100"/>
              </a:lnSpc>
              <a:spcBef>
                <a:spcPts val="525"/>
              </a:spcBef>
              <a:buClr>
                <a:srgbClr val="92A199"/>
              </a:buClr>
              <a:buSzPct val="84090"/>
              <a:buChar char="•"/>
              <a:tabLst>
                <a:tab pos="194945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игровая</a:t>
            </a:r>
            <a:r>
              <a:rPr sz="22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деятельность</a:t>
            </a:r>
            <a:r>
              <a:rPr sz="22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	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отдых</a:t>
            </a:r>
            <a:r>
              <a:rPr sz="22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по</a:t>
            </a:r>
            <a:r>
              <a:rPr sz="22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собственному 	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выбору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(самостоятельная 	деятельность),</a:t>
            </a:r>
            <a:endParaRPr sz="2200">
              <a:latin typeface="Microsoft Sans Serif"/>
              <a:cs typeface="Microsoft Sans Serif"/>
            </a:endParaRPr>
          </a:p>
          <a:p>
            <a:pPr marL="194310" indent="-181610">
              <a:lnSpc>
                <a:spcPts val="2375"/>
              </a:lnSpc>
              <a:buClr>
                <a:srgbClr val="92A199"/>
              </a:buClr>
              <a:buSzPct val="84090"/>
              <a:buChar char="•"/>
              <a:tabLst>
                <a:tab pos="194310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прием</a:t>
            </a:r>
            <a:r>
              <a:rPr sz="22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пищи,</a:t>
            </a:r>
            <a:r>
              <a:rPr sz="22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личная</a:t>
            </a:r>
            <a:endParaRPr sz="2200">
              <a:latin typeface="Microsoft Sans Serif"/>
              <a:cs typeface="Microsoft Sans Serif"/>
            </a:endParaRPr>
          </a:p>
          <a:p>
            <a:pPr marL="194945">
              <a:lnSpc>
                <a:spcPts val="2375"/>
              </a:lnSpc>
              <a:defRPr/>
            </a:pP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гигиена.</a:t>
            </a:r>
            <a:endParaRPr sz="22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/>
          <a:stretch/>
        </p:blipFill>
        <p:spPr bwMode="auto">
          <a:xfrm>
            <a:off x="4648200" y="2420111"/>
            <a:ext cx="4038600" cy="3224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676400" y="565531"/>
            <a:ext cx="6108318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800" spc="-114"/>
              <a:t>Образовательная </a:t>
            </a:r>
            <a:r>
              <a:rPr sz="2800" spc="-80"/>
              <a:t>программа </a:t>
            </a:r>
            <a:r>
              <a:rPr sz="2800" spc="-135"/>
              <a:t>дошкольного</a:t>
            </a:r>
            <a:r>
              <a:rPr sz="2800" spc="-80"/>
              <a:t> </a:t>
            </a:r>
            <a:r>
              <a:rPr sz="2800" spc="-10"/>
              <a:t>образования</a:t>
            </a:r>
            <a:r>
              <a:rPr sz="2800" spc="-10"/>
              <a:t> </a:t>
            </a:r>
            <a:r>
              <a:rPr lang="ru-RU" sz="2800" spc="-105"/>
              <a:t>детского сада</a:t>
            </a:r>
            <a:endParaRPr sz="2800" spc="-20"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1981200"/>
            <a:ext cx="8061325" cy="4654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77089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разработана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основе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Федерального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государственного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образовательного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стандарта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400" spc="-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63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ДО)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Федеральной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образовательной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endParaRPr sz="2400">
              <a:latin typeface="Microsoft Sans Serif"/>
              <a:cs typeface="Microsoft Sans Serif"/>
            </a:endParaRPr>
          </a:p>
          <a:p>
            <a:pPr marL="182245" marR="776605" indent="-182245">
              <a:lnSpc>
                <a:spcPct val="105000"/>
              </a:lnSpc>
              <a:spcAft>
                <a:spcPts val="0"/>
              </a:spcAft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400" spc="-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63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ФОП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ДО). 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http</a:t>
            </a:r>
            <a:r>
              <a:rPr lang="ru-RU" sz="2400" u="sng" spc="-4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:/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/f</a:t>
            </a:r>
            <a:r>
              <a:rPr lang="ru-RU" sz="2400" u="sng" spc="-4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i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l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es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.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op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f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.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u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/</a:t>
            </a:r>
            <a:r>
              <a:rPr lang="ru-RU" sz="2400" u="sng" spc="-4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t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a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g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e/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i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mag</a:t>
            </a:r>
            <a:r>
              <a:rPr lang="ru-RU" sz="2400" u="sng" spc="-8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</a:t>
            </a:r>
            <a:r>
              <a:rPr lang="ru-RU" sz="2400" u="sng" spc="-4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_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t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e/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d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c</a:t>
            </a:r>
            <a:r>
              <a:rPr lang="ru-RU" sz="2400" u="sng" spc="-2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02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/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p</a:t>
            </a:r>
            <a:r>
              <a:rPr lang="ru-RU" sz="2400" u="sng" spc="-7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og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am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m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a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1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51</a:t>
            </a:r>
            <a:r>
              <a:rPr lang="ru-RU" sz="2400" u="sng" spc="-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</a:t>
            </a:r>
            <a:r>
              <a:rPr lang="ru-RU" sz="2400">
                <a:solidFill>
                  <a:srgbClr val="0000FF"/>
                </a:solidFill>
                <a:latin typeface="Microsoft Sans Serif"/>
                <a:ea typeface="Microsoft Sans Serif"/>
              </a:rPr>
              <a:t> 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2022.p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d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f</a:t>
            </a:r>
            <a:r>
              <a:rPr lang="ru-RU" sz="2400" u="sng" strike="noStrike" spc="-5">
                <a:solidFill>
                  <a:srgbClr val="292934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.</a:t>
            </a:r>
            <a:endParaRPr lang="ru-RU" sz="1200">
              <a:latin typeface="Calibri"/>
              <a:ea typeface="Calibri"/>
            </a:endParaRPr>
          </a:p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400">
                <a:latin typeface="Microsoft Sans Serif"/>
                <a:ea typeface="Microsoft Sans Serif"/>
              </a:rPr>
              <a:t> </a:t>
            </a:r>
            <a:endParaRPr lang="ru-RU" sz="1200">
              <a:latin typeface="Calibri"/>
              <a:ea typeface="Calibri"/>
            </a:endParaRPr>
          </a:p>
          <a:p>
            <a:pPr marL="195580" marR="572135">
              <a:lnSpc>
                <a:spcPct val="100000"/>
              </a:lnSpc>
              <a:spcBef>
                <a:spcPts val="5"/>
              </a:spcBef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состоит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из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обязательной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части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части,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формируемой</a:t>
            </a:r>
            <a:r>
              <a:rPr sz="2400" spc="-1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участниками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образовательных отношений.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Обе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части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являются</a:t>
            </a:r>
            <a:endParaRPr sz="2400">
              <a:latin typeface="Microsoft Sans Serif"/>
              <a:cs typeface="Microsoft Sans Serif"/>
            </a:endParaRPr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взаимодополняющими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необходимыми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точки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зрения</a:t>
            </a:r>
            <a:endParaRPr sz="2400">
              <a:latin typeface="Microsoft Sans Serif"/>
              <a:cs typeface="Microsoft Sans Serif"/>
            </a:endParaRPr>
          </a:p>
          <a:p>
            <a:pPr marL="195580">
              <a:lnSpc>
                <a:spcPct val="100000"/>
              </a:lnSpc>
              <a:defRPr/>
            </a:pP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реализации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требований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672185" y="687069"/>
            <a:ext cx="78378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00705" marR="5080" indent="-3088640">
              <a:lnSpc>
                <a:spcPct val="100000"/>
              </a:lnSpc>
              <a:spcBef>
                <a:spcPts val="100"/>
              </a:spcBef>
              <a:defRPr/>
            </a:pPr>
            <a:r>
              <a:rPr spc="-110"/>
              <a:t>Календарный</a:t>
            </a:r>
            <a:r>
              <a:rPr spc="-195"/>
              <a:t> </a:t>
            </a:r>
            <a:r>
              <a:rPr spc="-100"/>
              <a:t>план</a:t>
            </a:r>
            <a:r>
              <a:rPr spc="-150"/>
              <a:t> </a:t>
            </a:r>
            <a:r>
              <a:rPr spc="-95"/>
              <a:t>воспитательной </a:t>
            </a:r>
            <a:r>
              <a:rPr spc="-10"/>
              <a:t>работы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013965"/>
            <a:ext cx="7942580" cy="3783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При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формировании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календарного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плана</a:t>
            </a:r>
            <a:endParaRPr sz="2400">
              <a:latin typeface="Microsoft Sans Serif"/>
              <a:cs typeface="Microsoft Sans Serif"/>
            </a:endParaRPr>
          </a:p>
          <a:p>
            <a:pPr marL="195580">
              <a:lnSpc>
                <a:spcPct val="100000"/>
              </a:lnSpc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воспитательной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работы</a:t>
            </a:r>
            <a:r>
              <a:rPr sz="24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детского сада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вправе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включать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lang="ru-RU" sz="2400" spc="-50"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него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мероприятия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по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ключевым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направлениям</a:t>
            </a:r>
            <a:r>
              <a:rPr lang="ru-RU" sz="2400"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воспитания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детей.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Календарный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план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воспитательной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работы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М</a:t>
            </a:r>
            <a:r>
              <a:rPr lang="ru-RU"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А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ДОУ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является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неотъемлемой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частью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(приложением)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воспитания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М</a:t>
            </a:r>
            <a:r>
              <a:rPr lang="ru-RU"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А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ДОУ.</a:t>
            </a:r>
            <a:endParaRPr sz="2400">
              <a:latin typeface="Microsoft Sans Serif"/>
              <a:cs typeface="Microsoft Sans Serif"/>
            </a:endParaRPr>
          </a:p>
          <a:p>
            <a:pPr marL="195580" marR="121920" indent="-182880">
              <a:lnSpc>
                <a:spcPct val="100000"/>
              </a:lnSpc>
              <a:spcBef>
                <a:spcPts val="58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Все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мероприятия</a:t>
            </a:r>
            <a:r>
              <a:rPr sz="24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должны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проводиться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учетом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ФОП 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ДО,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а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также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возрастных,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физиологических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психоэмоциональных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воспитанников.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397888" y="565530"/>
            <a:ext cx="638683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pc="-114"/>
              <a:t>Образовательная </a:t>
            </a:r>
            <a:r>
              <a:rPr spc="-80"/>
              <a:t>программа </a:t>
            </a:r>
            <a:r>
              <a:rPr spc="-135"/>
              <a:t>дошкольного</a:t>
            </a:r>
            <a:r>
              <a:rPr spc="-80"/>
              <a:t> </a:t>
            </a:r>
            <a:r>
              <a:rPr spc="-10"/>
              <a:t>образования</a:t>
            </a:r>
            <a:r>
              <a:rPr spc="-10"/>
              <a:t> </a:t>
            </a:r>
            <a:r>
              <a:rPr lang="ru-RU" spc="-100"/>
              <a:t>детского сада</a:t>
            </a:r>
            <a:endParaRPr spc="-20"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446146"/>
            <a:ext cx="797877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1397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охватывает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все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области, представленные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ДО: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социально-</a:t>
            </a:r>
            <a:endParaRPr sz="2400">
              <a:latin typeface="Microsoft Sans Serif"/>
              <a:cs typeface="Microsoft Sans Serif"/>
            </a:endParaRPr>
          </a:p>
          <a:p>
            <a:pPr marL="195580" marR="5080">
              <a:lnSpc>
                <a:spcPct val="100000"/>
              </a:lnSpc>
              <a:defRPr/>
            </a:pP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коммуникативное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развитие,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познавательное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развитие, речевое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развитие,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художественно-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эстетическое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физическое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развитие.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Содержание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планируемые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результаты,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разработанные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детском саду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,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разработаны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реализуются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не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ниже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уровня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соответствующих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содержания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планируемых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результатов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ФОП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567433" y="811225"/>
            <a:ext cx="61912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2425" marR="5080" indent="-1610360">
              <a:lnSpc>
                <a:spcPct val="100000"/>
              </a:lnSpc>
              <a:spcBef>
                <a:spcPts val="100"/>
              </a:spcBef>
              <a:defRPr/>
            </a:pPr>
            <a:r>
              <a:rPr spc="-110"/>
              <a:t>Приоритетные</a:t>
            </a:r>
            <a:r>
              <a:rPr spc="-65"/>
              <a:t> </a:t>
            </a:r>
            <a:r>
              <a:rPr spc="-100"/>
              <a:t>направления</a:t>
            </a:r>
            <a:r>
              <a:rPr spc="-100"/>
              <a:t> </a:t>
            </a:r>
            <a:r>
              <a:rPr lang="ru-RU" spc="-105"/>
              <a:t>детского сада</a:t>
            </a:r>
            <a:endParaRPr spc="-20"/>
          </a:p>
        </p:txBody>
      </p:sp>
      <p:grpSp>
        <p:nvGrpSpPr>
          <p:cNvPr id="3" name="object 3"/>
          <p:cNvGrpSpPr/>
          <p:nvPr/>
        </p:nvGrpSpPr>
        <p:grpSpPr bwMode="auto">
          <a:xfrm>
            <a:off x="439255" y="2243277"/>
            <a:ext cx="8474710" cy="4213860"/>
            <a:chOff x="439255" y="2243277"/>
            <a:chExt cx="8474710" cy="4213860"/>
          </a:xfrm>
        </p:grpSpPr>
        <p:pic>
          <p:nvPicPr>
            <p:cNvPr id="4" name="object 4"/>
            <p:cNvPicPr/>
            <p:nvPr/>
          </p:nvPicPr>
          <p:blipFill>
            <a:blip r:embed="rId2"/>
            <a:stretch/>
          </p:blipFill>
          <p:spPr bwMode="auto">
            <a:xfrm>
              <a:off x="439255" y="2268372"/>
              <a:ext cx="2125166" cy="41730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/>
            <a:stretch/>
          </p:blipFill>
          <p:spPr bwMode="auto">
            <a:xfrm>
              <a:off x="2414016" y="2243277"/>
              <a:ext cx="6499733" cy="42137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/>
            <a:stretch/>
          </p:blipFill>
          <p:spPr bwMode="auto">
            <a:xfrm>
              <a:off x="1508759" y="4203128"/>
              <a:ext cx="1065110" cy="20405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/>
            <a:stretch/>
          </p:blipFill>
          <p:spPr bwMode="auto">
            <a:xfrm>
              <a:off x="2462783" y="4197045"/>
              <a:ext cx="6396101" cy="207403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 bwMode="auto">
          <a:xfrm>
            <a:off x="2647569" y="2781122"/>
            <a:ext cx="5897880" cy="322707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 algn="ctr">
              <a:lnSpc>
                <a:spcPts val="3099"/>
              </a:lnSpc>
              <a:spcBef>
                <a:spcPts val="620"/>
              </a:spcBef>
              <a:defRPr/>
            </a:pPr>
            <a:r>
              <a:rPr sz="30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Социально-</a:t>
            </a:r>
            <a:r>
              <a:rPr sz="3000">
                <a:solidFill>
                  <a:srgbClr val="292934"/>
                </a:solidFill>
                <a:latin typeface="Microsoft Sans Serif"/>
                <a:cs typeface="Microsoft Sans Serif"/>
              </a:rPr>
              <a:t>личностное</a:t>
            </a:r>
            <a:r>
              <a:rPr sz="3000" spc="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0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 детей</a:t>
            </a:r>
            <a:endParaRPr sz="3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69"/>
              </a:spcBef>
              <a:defRPr/>
            </a:pPr>
            <a:endParaRPr sz="3000">
              <a:latin typeface="Microsoft Sans Serif"/>
              <a:cs typeface="Microsoft Sans Serif"/>
            </a:endParaRPr>
          </a:p>
          <a:p>
            <a:pPr marL="60960" marR="48260" indent="-6350" algn="ctr">
              <a:lnSpc>
                <a:spcPct val="86300"/>
              </a:lnSpc>
              <a:defRPr/>
            </a:pPr>
            <a:r>
              <a:rPr sz="3000" spc="-25">
                <a:solidFill>
                  <a:srgbClr val="292934"/>
                </a:solidFill>
                <a:latin typeface="Microsoft Sans Serif"/>
                <a:cs typeface="Microsoft Sans Serif"/>
              </a:rPr>
              <a:t>Оказание</a:t>
            </a:r>
            <a:r>
              <a:rPr sz="3000" spc="-1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000" spc="-10">
                <a:solidFill>
                  <a:srgbClr val="292934"/>
                </a:solidFill>
                <a:latin typeface="Microsoft Sans Serif"/>
                <a:cs typeface="Microsoft Sans Serif"/>
              </a:rPr>
              <a:t>квалифицированной </a:t>
            </a:r>
            <a:r>
              <a:rPr sz="3000" spc="-30">
                <a:solidFill>
                  <a:srgbClr val="292934"/>
                </a:solidFill>
                <a:latin typeface="Microsoft Sans Serif"/>
                <a:cs typeface="Microsoft Sans Serif"/>
              </a:rPr>
              <a:t>психолого-</a:t>
            </a:r>
            <a:r>
              <a:rPr sz="30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педагогической </a:t>
            </a:r>
            <a:r>
              <a:rPr sz="3000">
                <a:solidFill>
                  <a:srgbClr val="292934"/>
                </a:solidFill>
                <a:latin typeface="Microsoft Sans Serif"/>
                <a:cs typeface="Microsoft Sans Serif"/>
              </a:rPr>
              <a:t>помощи</a:t>
            </a:r>
            <a:r>
              <a:rPr sz="30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000">
                <a:solidFill>
                  <a:srgbClr val="292934"/>
                </a:solidFill>
                <a:latin typeface="Microsoft Sans Serif"/>
                <a:cs typeface="Microsoft Sans Serif"/>
              </a:rPr>
              <a:t>детям</a:t>
            </a:r>
            <a:r>
              <a:rPr sz="30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0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30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0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ограниченными </a:t>
            </a:r>
            <a:r>
              <a:rPr sz="3000" spc="-40">
                <a:solidFill>
                  <a:srgbClr val="292934"/>
                </a:solidFill>
                <a:latin typeface="Microsoft Sans Serif"/>
                <a:cs typeface="Microsoft Sans Serif"/>
              </a:rPr>
              <a:t>возможностями</a:t>
            </a:r>
            <a:r>
              <a:rPr sz="30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000" spc="-10">
                <a:solidFill>
                  <a:srgbClr val="292934"/>
                </a:solidFill>
                <a:latin typeface="Microsoft Sans Serif"/>
                <a:cs typeface="Microsoft Sans Serif"/>
              </a:rPr>
              <a:t>здоровья</a:t>
            </a:r>
            <a:endParaRPr sz="3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683158" y="455117"/>
            <a:ext cx="77863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 marR="5080" indent="-40005">
              <a:lnSpc>
                <a:spcPct val="100000"/>
              </a:lnSpc>
              <a:spcBef>
                <a:spcPts val="100"/>
              </a:spcBef>
              <a:defRPr/>
            </a:pPr>
            <a:r>
              <a:rPr spc="-100"/>
              <a:t>Программа</a:t>
            </a:r>
            <a:r>
              <a:rPr spc="-180"/>
              <a:t> </a:t>
            </a:r>
            <a:r>
              <a:rPr spc="-105"/>
              <a:t>образования</a:t>
            </a:r>
            <a:r>
              <a:rPr spc="-204"/>
              <a:t> </a:t>
            </a:r>
            <a:r>
              <a:rPr spc="-114"/>
              <a:t>состоит</a:t>
            </a:r>
            <a:r>
              <a:rPr spc="-100"/>
              <a:t> </a:t>
            </a:r>
            <a:r>
              <a:rPr spc="-25"/>
              <a:t>из </a:t>
            </a:r>
            <a:r>
              <a:rPr spc="-105"/>
              <a:t>обязательной</a:t>
            </a:r>
            <a:r>
              <a:rPr spc="-204"/>
              <a:t> </a:t>
            </a:r>
            <a:r>
              <a:rPr/>
              <a:t>и</a:t>
            </a:r>
            <a:r>
              <a:rPr spc="-170"/>
              <a:t> </a:t>
            </a:r>
            <a:r>
              <a:rPr spc="-105"/>
              <a:t>вариативной</a:t>
            </a:r>
            <a:r>
              <a:rPr spc="-170"/>
              <a:t> </a:t>
            </a:r>
            <a:r>
              <a:rPr spc="-35"/>
              <a:t>части</a:t>
            </a:r>
            <a:endParaRPr/>
          </a:p>
        </p:txBody>
      </p:sp>
      <p:pic>
        <p:nvPicPr>
          <p:cNvPr id="3" name="object 3"/>
          <p:cNvPicPr/>
          <p:nvPr/>
        </p:nvPicPr>
        <p:blipFill>
          <a:blip r:embed="rId2"/>
          <a:stretch/>
        </p:blipFill>
        <p:spPr bwMode="auto">
          <a:xfrm>
            <a:off x="488042" y="1765482"/>
            <a:ext cx="3764950" cy="25241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 bwMode="auto">
          <a:xfrm>
            <a:off x="1090371" y="2306523"/>
            <a:ext cx="2527935" cy="133222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algn="ctr">
              <a:lnSpc>
                <a:spcPts val="2910"/>
              </a:lnSpc>
              <a:spcBef>
                <a:spcPts val="580"/>
              </a:spcBef>
              <a:defRPr/>
            </a:pPr>
            <a:r>
              <a:rPr sz="2800" b="1" spc="-20">
                <a:solidFill>
                  <a:srgbClr val="FFFFFF"/>
                </a:solidFill>
                <a:latin typeface="Arial"/>
                <a:cs typeface="Arial"/>
              </a:rPr>
              <a:t>Обязательная </a:t>
            </a: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часть</a:t>
            </a:r>
            <a:endParaRPr sz="2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625"/>
              </a:spcBef>
              <a:defRPr/>
            </a:pP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Программы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 bwMode="auto">
          <a:xfrm>
            <a:off x="853439" y="4230623"/>
            <a:ext cx="3302635" cy="2312035"/>
            <a:chOff x="853439" y="4230623"/>
            <a:chExt cx="3302635" cy="2312035"/>
          </a:xfrm>
        </p:grpSpPr>
        <p:pic>
          <p:nvPicPr>
            <p:cNvPr id="6" name="object 6"/>
            <p:cNvPicPr/>
            <p:nvPr/>
          </p:nvPicPr>
          <p:blipFill>
            <a:blip r:embed="rId3"/>
            <a:stretch/>
          </p:blipFill>
          <p:spPr bwMode="auto">
            <a:xfrm>
              <a:off x="853439" y="4230623"/>
              <a:ext cx="370331" cy="13700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/>
            <a:stretch/>
          </p:blipFill>
          <p:spPr bwMode="auto">
            <a:xfrm>
              <a:off x="1185671" y="4654257"/>
              <a:ext cx="2970149" cy="188810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 bwMode="auto">
          <a:xfrm>
            <a:off x="1416811" y="4832984"/>
            <a:ext cx="2466340" cy="145161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-1905" algn="ctr">
              <a:lnSpc>
                <a:spcPct val="86200"/>
              </a:lnSpc>
              <a:spcBef>
                <a:spcPts val="459"/>
              </a:spcBef>
              <a:defRPr/>
            </a:pPr>
            <a:r>
              <a:rPr sz="2100" spc="-20">
                <a:solidFill>
                  <a:srgbClr val="292934"/>
                </a:solidFill>
                <a:latin typeface="Microsoft Sans Serif"/>
                <a:cs typeface="Microsoft Sans Serif"/>
              </a:rPr>
              <a:t>соответствует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ФОП 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1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составляет</a:t>
            </a:r>
            <a:r>
              <a:rPr sz="21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не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менее</a:t>
            </a:r>
            <a:r>
              <a:rPr sz="21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60%</a:t>
            </a:r>
            <a:r>
              <a:rPr sz="21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от</a:t>
            </a:r>
            <a:endParaRPr sz="2100">
              <a:latin typeface="Microsoft Sans Serif"/>
              <a:cs typeface="Microsoft Sans Serif"/>
            </a:endParaRPr>
          </a:p>
          <a:p>
            <a:pPr marL="1270" algn="ctr">
              <a:lnSpc>
                <a:spcPts val="2005"/>
              </a:lnSpc>
              <a:defRPr/>
            </a:pP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общего</a:t>
            </a:r>
            <a:r>
              <a:rPr sz="21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объема</a:t>
            </a:r>
            <a:endParaRPr sz="2100">
              <a:latin typeface="Microsoft Sans Serif"/>
              <a:cs typeface="Microsoft Sans Serif"/>
            </a:endParaRPr>
          </a:p>
          <a:p>
            <a:pPr algn="ctr">
              <a:lnSpc>
                <a:spcPts val="2340"/>
              </a:lnSpc>
              <a:defRPr/>
            </a:pP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endParaRPr sz="2100">
              <a:latin typeface="Microsoft Sans Serif"/>
              <a:cs typeface="Microsoft Sans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5"/>
          <a:stretch/>
        </p:blipFill>
        <p:spPr bwMode="auto">
          <a:xfrm>
            <a:off x="4746424" y="1841334"/>
            <a:ext cx="3444259" cy="23811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 bwMode="auto">
          <a:xfrm>
            <a:off x="4949697" y="2018741"/>
            <a:ext cx="3012440" cy="192722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71780" marR="265430" indent="664210">
              <a:lnSpc>
                <a:spcPts val="2910"/>
              </a:lnSpc>
              <a:spcBef>
                <a:spcPts val="580"/>
              </a:spcBef>
              <a:defRPr/>
            </a:pP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Часть, </a:t>
            </a:r>
            <a:r>
              <a:rPr sz="2800" b="1" spc="-45">
                <a:solidFill>
                  <a:srgbClr val="FFFFFF"/>
                </a:solidFill>
                <a:latin typeface="Arial"/>
                <a:cs typeface="Arial"/>
              </a:rPr>
              <a:t>формируемая </a:t>
            </a: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участниками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ts val="2625"/>
              </a:lnSpc>
              <a:defRPr/>
            </a:pP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образовательны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ts val="3135"/>
              </a:lnSpc>
              <a:defRPr/>
            </a:pPr>
            <a:r>
              <a:rPr sz="2800" b="1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8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отношений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 bwMode="auto">
          <a:xfrm>
            <a:off x="5081015" y="4163529"/>
            <a:ext cx="3512820" cy="2379345"/>
            <a:chOff x="5081015" y="4163529"/>
            <a:chExt cx="3512820" cy="2379345"/>
          </a:xfrm>
        </p:grpSpPr>
        <p:pic>
          <p:nvPicPr>
            <p:cNvPr id="12" name="object 12"/>
            <p:cNvPicPr/>
            <p:nvPr/>
          </p:nvPicPr>
          <p:blipFill>
            <a:blip r:embed="rId6"/>
            <a:stretch/>
          </p:blipFill>
          <p:spPr bwMode="auto">
            <a:xfrm>
              <a:off x="5081015" y="4163529"/>
              <a:ext cx="464692" cy="14339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/>
            <a:stretch/>
          </p:blipFill>
          <p:spPr bwMode="auto">
            <a:xfrm>
              <a:off x="5455919" y="4654257"/>
              <a:ext cx="3137789" cy="188810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 bwMode="auto">
          <a:xfrm>
            <a:off x="5627623" y="4832984"/>
            <a:ext cx="2698750" cy="145161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 algn="ctr">
              <a:lnSpc>
                <a:spcPts val="2180"/>
              </a:lnSpc>
              <a:spcBef>
                <a:spcPts val="465"/>
              </a:spcBef>
              <a:defRPr/>
            </a:pP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Состоит</a:t>
            </a:r>
            <a:r>
              <a:rPr sz="21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из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авторских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100" spc="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парциальных</a:t>
            </a:r>
            <a:endParaRPr sz="2100">
              <a:latin typeface="Microsoft Sans Serif"/>
              <a:cs typeface="Microsoft Sans Serif"/>
            </a:endParaRPr>
          </a:p>
          <a:p>
            <a:pPr algn="ctr">
              <a:lnSpc>
                <a:spcPts val="1980"/>
              </a:lnSpc>
              <a:defRPr/>
            </a:pP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</a:t>
            </a:r>
            <a:r>
              <a:rPr sz="21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endParaRPr sz="2100">
              <a:latin typeface="Microsoft Sans Serif"/>
              <a:cs typeface="Microsoft Sans Serif"/>
            </a:endParaRPr>
          </a:p>
          <a:p>
            <a:pPr marL="1905" algn="ctr">
              <a:lnSpc>
                <a:spcPts val="2175"/>
              </a:lnSpc>
              <a:defRPr/>
            </a:pP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составляет</a:t>
            </a:r>
            <a:r>
              <a:rPr sz="21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не</a:t>
            </a:r>
            <a:r>
              <a:rPr sz="21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0">
                <a:solidFill>
                  <a:srgbClr val="292934"/>
                </a:solidFill>
                <a:latin typeface="Microsoft Sans Serif"/>
                <a:cs typeface="Microsoft Sans Serif"/>
              </a:rPr>
              <a:t>более</a:t>
            </a:r>
            <a:endParaRPr sz="2100">
              <a:latin typeface="Microsoft Sans Serif"/>
              <a:cs typeface="Microsoft Sans Serif"/>
            </a:endParaRPr>
          </a:p>
          <a:p>
            <a:pPr algn="ctr">
              <a:lnSpc>
                <a:spcPts val="2340"/>
              </a:lnSpc>
              <a:defRPr/>
            </a:pP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40%</a:t>
            </a:r>
            <a:endParaRPr sz="21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961745" y="498475"/>
            <a:ext cx="725550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pc="-95"/>
              <a:t>Часть</a:t>
            </a:r>
            <a:r>
              <a:rPr spc="-100"/>
              <a:t> </a:t>
            </a:r>
            <a:r>
              <a:rPr spc="-105"/>
              <a:t>Программы,</a:t>
            </a:r>
            <a:r>
              <a:rPr spc="-225"/>
              <a:t> </a:t>
            </a:r>
            <a:r>
              <a:rPr spc="-120"/>
              <a:t>формируемая </a:t>
            </a:r>
            <a:r>
              <a:rPr spc="-105"/>
              <a:t>участниками</a:t>
            </a:r>
            <a:r>
              <a:rPr spc="-75"/>
              <a:t> </a:t>
            </a:r>
            <a:r>
              <a:rPr spc="-40"/>
              <a:t>образовательных </a:t>
            </a:r>
            <a:r>
              <a:rPr spc="-10"/>
              <a:t>отношений</a:t>
            </a:r>
            <a:endParaRPr/>
          </a:p>
        </p:txBody>
      </p:sp>
      <p:grpSp>
        <p:nvGrpSpPr>
          <p:cNvPr id="3" name="object 3"/>
          <p:cNvGrpSpPr/>
          <p:nvPr/>
        </p:nvGrpSpPr>
        <p:grpSpPr bwMode="auto">
          <a:xfrm>
            <a:off x="484631" y="2215844"/>
            <a:ext cx="8209915" cy="4174490"/>
            <a:chOff x="484631" y="2215844"/>
            <a:chExt cx="8209915" cy="4174490"/>
          </a:xfrm>
        </p:grpSpPr>
        <p:pic>
          <p:nvPicPr>
            <p:cNvPr id="4" name="object 4"/>
            <p:cNvPicPr/>
            <p:nvPr/>
          </p:nvPicPr>
          <p:blipFill>
            <a:blip r:embed="rId2"/>
            <a:stretch/>
          </p:blipFill>
          <p:spPr bwMode="auto">
            <a:xfrm>
              <a:off x="502918" y="2215844"/>
              <a:ext cx="909688" cy="41741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/>
            <a:stretch/>
          </p:blipFill>
          <p:spPr bwMode="auto">
            <a:xfrm>
              <a:off x="1033272" y="2392730"/>
              <a:ext cx="7661021" cy="12479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/>
            <a:stretch/>
          </p:blipFill>
          <p:spPr bwMode="auto">
            <a:xfrm>
              <a:off x="484631" y="2426220"/>
              <a:ext cx="1184008" cy="11840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50264" y="3761257"/>
              <a:ext cx="7252589" cy="11199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/>
            <a:stretch/>
          </p:blipFill>
          <p:spPr bwMode="auto">
            <a:xfrm>
              <a:off x="798575" y="3727729"/>
              <a:ext cx="1187043" cy="11870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/>
            <a:stretch/>
          </p:blipFill>
          <p:spPr bwMode="auto">
            <a:xfrm>
              <a:off x="1033272" y="4986515"/>
              <a:ext cx="7642733" cy="128765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 bwMode="auto">
          <a:xfrm>
            <a:off x="1738122" y="2590697"/>
            <a:ext cx="6772909" cy="3348032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  <a:defRPr/>
            </a:pPr>
            <a:r>
              <a:rPr sz="1900" spc="-30">
                <a:solidFill>
                  <a:srgbClr val="FFFFFF"/>
                </a:solidFill>
                <a:latin typeface="Microsoft Sans Serif"/>
                <a:cs typeface="Microsoft Sans Serif"/>
              </a:rPr>
              <a:t>«Говорим</a:t>
            </a:r>
            <a:r>
              <a:rPr sz="1900" spc="-6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35">
                <a:solidFill>
                  <a:srgbClr val="FFFFFF"/>
                </a:solidFill>
                <a:latin typeface="Microsoft Sans Serif"/>
                <a:cs typeface="Microsoft Sans Serif"/>
              </a:rPr>
              <a:t>по-</a:t>
            </a:r>
            <a:r>
              <a:rPr sz="1900" spc="-25">
                <a:solidFill>
                  <a:srgbClr val="FFFFFF"/>
                </a:solidFill>
                <a:latin typeface="Microsoft Sans Serif"/>
                <a:cs typeface="Microsoft Sans Serif"/>
              </a:rPr>
              <a:t>татарски»</a:t>
            </a:r>
            <a:r>
              <a:rPr sz="1900" spc="-6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>
                <a:solidFill>
                  <a:srgbClr val="FFFFFF"/>
                </a:solidFill>
                <a:latin typeface="Microsoft Sans Serif"/>
                <a:cs typeface="Microsoft Sans Serif"/>
              </a:rPr>
              <a:t>Зариповой</a:t>
            </a:r>
            <a:r>
              <a:rPr sz="19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>
                <a:solidFill>
                  <a:srgbClr val="FFFFFF"/>
                </a:solidFill>
                <a:latin typeface="Microsoft Sans Serif"/>
                <a:cs typeface="Microsoft Sans Serif"/>
              </a:rPr>
              <a:t>З.М.</a:t>
            </a:r>
            <a:endParaRPr sz="1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defRPr/>
            </a:pPr>
            <a:r>
              <a:rPr sz="1900" spc="-30">
                <a:solidFill>
                  <a:srgbClr val="FFFFFF"/>
                </a:solidFill>
                <a:latin typeface="Microsoft Sans Serif"/>
                <a:cs typeface="Microsoft Sans Serif"/>
              </a:rPr>
              <a:t>«Говорим 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900" spc="-6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>
                <a:solidFill>
                  <a:srgbClr val="FFFFFF"/>
                </a:solidFill>
                <a:latin typeface="Microsoft Sans Serif"/>
                <a:cs typeface="Microsoft Sans Serif"/>
              </a:rPr>
              <a:t>родном</a:t>
            </a:r>
            <a:r>
              <a:rPr sz="1900" spc="-2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>
                <a:solidFill>
                  <a:srgbClr val="FFFFFF"/>
                </a:solidFill>
                <a:latin typeface="Microsoft Sans Serif"/>
                <a:cs typeface="Microsoft Sans Serif"/>
              </a:rPr>
              <a:t>языке»</a:t>
            </a:r>
            <a:r>
              <a:rPr sz="19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(от</a:t>
            </a:r>
            <a:r>
              <a:rPr sz="1900" spc="-4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900" spc="-2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до</a:t>
            </a:r>
            <a:r>
              <a:rPr sz="1900" spc="-3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5</a:t>
            </a:r>
            <a:r>
              <a:rPr sz="1900" spc="-4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лет)</a:t>
            </a:r>
            <a:r>
              <a:rPr sz="19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5">
                <a:solidFill>
                  <a:srgbClr val="FFFFFF"/>
                </a:solidFill>
                <a:latin typeface="Microsoft Sans Serif"/>
                <a:cs typeface="Microsoft Sans Serif"/>
              </a:rPr>
              <a:t>Хазратовой</a:t>
            </a:r>
            <a:r>
              <a:rPr sz="1900" spc="-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>
                <a:solidFill>
                  <a:srgbClr val="FFFFFF"/>
                </a:solidFill>
                <a:latin typeface="Microsoft Sans Serif"/>
                <a:cs typeface="Microsoft Sans Serif"/>
              </a:rPr>
              <a:t>Ф.В.</a:t>
            </a:r>
            <a:endParaRPr sz="1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defRPr/>
            </a:pPr>
            <a:endParaRPr sz="1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330"/>
              </a:spcBef>
              <a:defRPr/>
            </a:pPr>
            <a:endParaRPr sz="1900">
              <a:latin typeface="Microsoft Sans Serif"/>
              <a:cs typeface="Microsoft Sans Serif"/>
            </a:endParaRPr>
          </a:p>
          <a:p>
            <a:pPr marL="328295">
              <a:lnSpc>
                <a:spcPts val="2125"/>
              </a:lnSpc>
              <a:tabLst>
                <a:tab pos="4041140" algn="l"/>
              </a:tabLst>
              <a:defRPr/>
            </a:pPr>
            <a:r>
              <a:rPr sz="1900" spc="-10">
                <a:solidFill>
                  <a:srgbClr val="FFFFFF"/>
                </a:solidFill>
                <a:latin typeface="Microsoft Sans Serif"/>
                <a:cs typeface="Microsoft Sans Serif"/>
              </a:rPr>
              <a:t>Региональная</a:t>
            </a:r>
            <a:r>
              <a:rPr sz="1900" spc="-8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образовательная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900" spc="-2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программа</a:t>
            </a:r>
            <a:r>
              <a:rPr sz="19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>
                <a:solidFill>
                  <a:srgbClr val="FFFFFF"/>
                </a:solidFill>
                <a:latin typeface="Microsoft Sans Serif"/>
                <a:cs typeface="Microsoft Sans Serif"/>
              </a:rPr>
              <a:t>«Сөенеч.</a:t>
            </a:r>
            <a:endParaRPr sz="1900">
              <a:latin typeface="Microsoft Sans Serif"/>
              <a:cs typeface="Microsoft Sans Serif"/>
            </a:endParaRPr>
          </a:p>
          <a:p>
            <a:pPr marL="328295">
              <a:lnSpc>
                <a:spcPts val="2125"/>
              </a:lnSpc>
              <a:defRPr/>
            </a:pP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Радость</a:t>
            </a:r>
            <a:r>
              <a:rPr sz="19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>
                <a:solidFill>
                  <a:srgbClr val="FFFFFF"/>
                </a:solidFill>
                <a:latin typeface="Microsoft Sans Serif"/>
                <a:cs typeface="Microsoft Sans Serif"/>
              </a:rPr>
              <a:t>познания»</a:t>
            </a:r>
            <a:r>
              <a:rPr sz="1900" spc="-9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>
                <a:solidFill>
                  <a:srgbClr val="FFFFFF"/>
                </a:solidFill>
                <a:latin typeface="Microsoft Sans Serif"/>
                <a:cs typeface="Microsoft Sans Serif"/>
              </a:rPr>
              <a:t>Шаеховой</a:t>
            </a:r>
            <a:r>
              <a:rPr sz="19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>
                <a:solidFill>
                  <a:srgbClr val="FFFFFF"/>
                </a:solidFill>
                <a:latin typeface="Microsoft Sans Serif"/>
                <a:cs typeface="Microsoft Sans Serif"/>
              </a:rPr>
              <a:t>Р.К.</a:t>
            </a:r>
            <a:endParaRPr sz="1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defRPr/>
            </a:pPr>
            <a:endParaRPr sz="1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defRPr/>
            </a:pPr>
            <a:endParaRPr sz="1900">
              <a:latin typeface="Microsoft Sans Serif"/>
              <a:cs typeface="Microsoft Sans Serif"/>
            </a:endParaRPr>
          </a:p>
          <a:p>
            <a:pPr marL="12700" marR="73025">
              <a:lnSpc>
                <a:spcPct val="86300"/>
              </a:lnSpc>
              <a:defRPr/>
            </a:pPr>
            <a:r>
              <a:rPr lang="ru-RU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Парциальная программа патриотического и духовно-нравственного воспитания детей дошкольного возраста «Я люблю Россию!» </a:t>
            </a:r>
            <a:r>
              <a:rPr lang="ru-RU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Нищевой</a:t>
            </a:r>
            <a:r>
              <a:rPr lang="ru-RU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 Н.Н., Кирилловой Ю.А.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8"/>
          <a:stretch/>
        </p:blipFill>
        <p:spPr bwMode="auto">
          <a:xfrm>
            <a:off x="484631" y="5032247"/>
            <a:ext cx="1184008" cy="11840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2495855"/>
          </a:xfrm>
        </p:spPr>
        <p:txBody>
          <a:bodyPr/>
          <a:lstStyle/>
          <a:p>
            <a:pPr marL="492759" marR="677545" lvl="0" indent="0" algn="ctr" defTabSz="91440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Возр</a:t>
            </a:r>
            <a:r>
              <a:rPr lang="ru-RU" sz="2800" spc="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ас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ы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и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ые</a:t>
            </a:r>
            <a:r>
              <a:rPr lang="ru-RU" sz="2800" spc="2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к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егории</a:t>
            </a:r>
            <a:r>
              <a:rPr lang="ru-RU" sz="2800" spc="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д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й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,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на ко</a:t>
            </a:r>
            <a:r>
              <a:rPr lang="ru-RU" sz="2800" spc="-2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орых</a:t>
            </a:r>
            <a:r>
              <a:rPr lang="ru-RU" sz="2800" spc="3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ор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ен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ро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ана</a:t>
            </a:r>
            <a:r>
              <a:rPr lang="ru-RU" sz="2800" spc="6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Обр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зов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л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ьн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ая програ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 spc="3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детского сада,</a:t>
            </a:r>
            <a:r>
              <a:rPr lang="ru-RU" sz="2800" spc="-3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</a:t>
            </a:r>
            <a:r>
              <a:rPr lang="ru-RU" sz="2800" spc="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ом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ч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с</a:t>
            </a:r>
            <a:r>
              <a:rPr lang="ru-RU" sz="2800" spc="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л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 ка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гор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д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ей</a:t>
            </a:r>
            <a:r>
              <a:rPr lang="ru-RU" sz="2800" spc="4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с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огран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чен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ны</a:t>
            </a:r>
            <a:r>
              <a:rPr lang="ru-RU" sz="2800" spc="-2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 воз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</a:t>
            </a:r>
            <a:r>
              <a:rPr lang="ru-RU" sz="2800" spc="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ж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нос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я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 spc="4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з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доро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ь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я</a:t>
            </a:r>
            <a:r>
              <a:rPr lang="ru-RU" sz="2800" b="0">
                <a:solidFill>
                  <a:srgbClr val="292934"/>
                </a:solidFill>
                <a:latin typeface="Calibri"/>
                <a:ea typeface="Calibri"/>
                <a:cs typeface="Microsoft Sans Serif"/>
              </a:rPr>
              <a:t> </a:t>
            </a:r>
            <a:br>
              <a:rPr lang="ru-RU" sz="900" b="0">
                <a:solidFill>
                  <a:srgbClr val="292934"/>
                </a:solidFill>
                <a:latin typeface="Calibri"/>
                <a:ea typeface="Calibri"/>
                <a:cs typeface="Microsoft Sans Serif"/>
              </a:rPr>
            </a:b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304800" y="2895600"/>
            <a:ext cx="8458200" cy="2540696"/>
          </a:xfrm>
        </p:spPr>
        <p:txBody>
          <a:bodyPr/>
          <a:lstStyle/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000">
                <a:latin typeface="Arial"/>
                <a:ea typeface="Arial"/>
              </a:rPr>
              <a:t> </a:t>
            </a:r>
            <a:endParaRPr lang="ru-RU" sz="280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2800">
                <a:latin typeface="Times New Roman"/>
                <a:ea typeface="Arial"/>
                <a:cs typeface="Times New Roman"/>
              </a:rPr>
              <a:t> 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Пр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гр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8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мм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8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8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и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8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8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ир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ва</a:t>
            </a:r>
            <a:r>
              <a:rPr lang="ru-RU" sz="28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800" spc="-7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endParaRPr lang="ru-RU" sz="2800">
              <a:latin typeface="Times New Roman"/>
              <a:ea typeface="Microsoft Sans Serif"/>
              <a:cs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  <a:defRPr/>
            </a:pPr>
            <a:endParaRPr lang="ru-RU" sz="1000">
              <a:solidFill>
                <a:srgbClr val="000000"/>
              </a:solidFill>
              <a:latin typeface="Arial"/>
              <a:ea typeface="Microsoft Sans Serif"/>
              <a:cs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  <a:defRPr/>
            </a:pPr>
            <a:endParaRPr lang="ru-RU" sz="1000">
              <a:solidFill>
                <a:srgbClr val="000000"/>
              </a:solidFill>
              <a:latin typeface="Arial"/>
              <a:ea typeface="Microsoft Sans Serif"/>
              <a:cs typeface="Times New Roman"/>
            </a:endParaRPr>
          </a:p>
          <a:p>
            <a:pPr algn="ctr">
              <a:lnSpc>
                <a:spcPts val="800"/>
              </a:lnSpc>
              <a:spcAft>
                <a:spcPts val="55"/>
              </a:spcAft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на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следу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ю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щие воз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астн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ые</a:t>
            </a:r>
            <a:r>
              <a:rPr lang="ru-RU" sz="2400" spc="-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ка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ии</a:t>
            </a:r>
            <a:r>
              <a:rPr lang="ru-RU" sz="2400" spc="-2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ет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ей:</a:t>
            </a:r>
            <a:endParaRPr lang="ru-RU" sz="2400">
              <a:latin typeface="Times New Roman"/>
              <a:ea typeface="Calibri"/>
              <a:cs typeface="Times New Roman"/>
            </a:endParaRPr>
          </a:p>
          <a:p>
            <a:pPr marL="344170" indent="-344170">
              <a:lnSpc>
                <a:spcPct val="105000"/>
              </a:lnSpc>
              <a:spcAft>
                <a:spcPts val="0"/>
              </a:spcAft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-</a:t>
            </a:r>
            <a:r>
              <a:rPr lang="ru-RU" sz="2400" spc="127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 млад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ен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ческ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з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 spc="-2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(от</a:t>
            </a:r>
            <a:r>
              <a:rPr lang="ru-RU" sz="2400" spc="64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2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х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месяцев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1 год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);</a:t>
            </a:r>
            <a:endParaRPr lang="ru-RU" sz="2400">
              <a:latin typeface="Times New Roman"/>
              <a:ea typeface="Calibri"/>
              <a:cs typeface="Times New Roman"/>
            </a:endParaRPr>
          </a:p>
          <a:p>
            <a:pPr marL="342900" marR="869315" indent="-342900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 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-2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з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 (от 1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да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3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х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т); </a:t>
            </a:r>
            <a:endParaRPr lang="ru-RU" sz="2400">
              <a:solidFill>
                <a:srgbClr val="000000"/>
              </a:solidFill>
              <a:latin typeface="Times New Roman"/>
              <a:ea typeface="Microsoft Sans Serif"/>
              <a:cs typeface="Times New Roman"/>
            </a:endParaRPr>
          </a:p>
          <a:p>
            <a:pPr marL="342900" marR="869315" indent="-342900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дошк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ль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з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 spc="-2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(от 3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 7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т);</a:t>
            </a:r>
            <a:r>
              <a:rPr lang="ru-RU" sz="2400" spc="50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endParaRPr lang="ru-RU" sz="2400" spc="505">
              <a:solidFill>
                <a:srgbClr val="000000"/>
              </a:solidFill>
              <a:latin typeface="Times New Roman"/>
              <a:ea typeface="Microsoft Sans Serif"/>
              <a:cs typeface="Times New Roman"/>
            </a:endParaRPr>
          </a:p>
          <a:p>
            <a:pPr marR="869315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-</a:t>
            </a:r>
            <a:r>
              <a:rPr lang="ru-RU" sz="2400" spc="127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де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-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ТНР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(от</a:t>
            </a:r>
            <a:r>
              <a:rPr lang="ru-RU" sz="2400" spc="2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5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7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).</a:t>
            </a:r>
            <a:br>
              <a:rPr lang="ru-RU">
                <a:solidFill>
                  <a:srgbClr val="000000"/>
                </a:solidFill>
                <a:ea typeface="Microsoft Sans Serif"/>
              </a:rPr>
            </a:b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769033" y="990600"/>
            <a:ext cx="8001000" cy="5587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0">
              <a:lnSpc>
                <a:spcPct val="107000"/>
              </a:lnSpc>
              <a:spcAft>
                <a:spcPts val="0"/>
              </a:spcAft>
              <a:defRPr/>
            </a:pPr>
            <a:r>
              <a:rPr lang="ru-RU" b="1" spc="-90">
                <a:solidFill>
                  <a:srgbClr val="D2523A"/>
                </a:solidFill>
                <a:latin typeface="Arial"/>
                <a:ea typeface="Arial"/>
              </a:rPr>
              <a:t>П</a:t>
            </a:r>
            <a:r>
              <a:rPr lang="ru-RU" b="1" spc="-95">
                <a:solidFill>
                  <a:srgbClr val="D2523A"/>
                </a:solidFill>
                <a:latin typeface="Arial"/>
                <a:ea typeface="Arial"/>
              </a:rPr>
              <a:t>ро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г</a:t>
            </a:r>
            <a:r>
              <a:rPr lang="ru-RU" b="1" spc="-95">
                <a:solidFill>
                  <a:srgbClr val="D2523A"/>
                </a:solidFill>
                <a:latin typeface="Arial"/>
                <a:ea typeface="Arial"/>
              </a:rPr>
              <a:t>р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а</a:t>
            </a:r>
            <a:r>
              <a:rPr lang="ru-RU" b="1" spc="-120">
                <a:solidFill>
                  <a:srgbClr val="D2523A"/>
                </a:solidFill>
                <a:latin typeface="Arial"/>
                <a:ea typeface="Arial"/>
              </a:rPr>
              <a:t>м</a:t>
            </a:r>
            <a:r>
              <a:rPr lang="ru-RU" b="1" spc="-115">
                <a:solidFill>
                  <a:srgbClr val="D2523A"/>
                </a:solidFill>
                <a:latin typeface="Arial"/>
                <a:ea typeface="Arial"/>
              </a:rPr>
              <a:t>м</a:t>
            </a:r>
            <a:r>
              <a:rPr lang="ru-RU" b="1" spc="485">
                <a:solidFill>
                  <a:srgbClr val="D2523A"/>
                </a:solidFill>
                <a:latin typeface="Arial"/>
                <a:ea typeface="Arial"/>
              </a:rPr>
              <a:t>а</a:t>
            </a:r>
            <a:r>
              <a:rPr lang="ru-RU" b="1" spc="-100">
                <a:solidFill>
                  <a:srgbClr val="D2523A"/>
                </a:solidFill>
                <a:latin typeface="Arial"/>
                <a:ea typeface="Arial"/>
              </a:rPr>
              <a:t>в</a:t>
            </a:r>
            <a:r>
              <a:rPr lang="ru-RU" b="1" spc="-45">
                <a:solidFill>
                  <a:srgbClr val="D2523A"/>
                </a:solidFill>
                <a:latin typeface="Arial"/>
                <a:ea typeface="Arial"/>
              </a:rPr>
              <a:t>к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л</a:t>
            </a:r>
            <a:r>
              <a:rPr lang="ru-RU" b="1" spc="-245">
                <a:solidFill>
                  <a:srgbClr val="D2523A"/>
                </a:solidFill>
                <a:latin typeface="Arial"/>
                <a:ea typeface="Arial"/>
              </a:rPr>
              <a:t>ю</a:t>
            </a:r>
            <a:r>
              <a:rPr lang="ru-RU" b="1" spc="-100">
                <a:solidFill>
                  <a:srgbClr val="D2523A"/>
                </a:solidFill>
                <a:latin typeface="Arial"/>
                <a:ea typeface="Arial"/>
              </a:rPr>
              <a:t>ч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а</a:t>
            </a:r>
            <a:r>
              <a:rPr lang="ru-RU" b="1" spc="-155">
                <a:solidFill>
                  <a:srgbClr val="D2523A"/>
                </a:solidFill>
                <a:latin typeface="Arial"/>
                <a:ea typeface="Arial"/>
              </a:rPr>
              <a:t>е</a:t>
            </a:r>
            <a:r>
              <a:rPr lang="ru-RU" b="1" spc="450">
                <a:solidFill>
                  <a:srgbClr val="D2523A"/>
                </a:solidFill>
                <a:latin typeface="Arial"/>
                <a:ea typeface="Arial"/>
              </a:rPr>
              <a:t>тв</a:t>
            </a:r>
            <a:r>
              <a:rPr lang="ru-RU" b="1" spc="-105">
                <a:solidFill>
                  <a:srgbClr val="D2523A"/>
                </a:solidFill>
                <a:latin typeface="Arial"/>
                <a:ea typeface="Arial"/>
              </a:rPr>
              <a:t>с</a:t>
            </a:r>
            <a:r>
              <a:rPr lang="ru-RU" b="1" spc="-160">
                <a:solidFill>
                  <a:srgbClr val="D2523A"/>
                </a:solidFill>
                <a:latin typeface="Arial"/>
                <a:ea typeface="Arial"/>
              </a:rPr>
              <a:t>е</a:t>
            </a:r>
            <a:r>
              <a:rPr lang="ru-RU" b="1" spc="-135">
                <a:solidFill>
                  <a:srgbClr val="D2523A"/>
                </a:solidFill>
                <a:latin typeface="Arial"/>
                <a:ea typeface="Arial"/>
              </a:rPr>
              <a:t>б</a:t>
            </a:r>
            <a:r>
              <a:rPr lang="ru-RU" b="1" spc="-105">
                <a:solidFill>
                  <a:srgbClr val="D2523A"/>
                </a:solidFill>
                <a:latin typeface="Arial"/>
                <a:ea typeface="Arial"/>
              </a:rPr>
              <a:t>я</a:t>
            </a:r>
            <a:r>
              <a:rPr lang="ru-RU" b="1">
                <a:solidFill>
                  <a:srgbClr val="D2523A"/>
                </a:solidFill>
                <a:latin typeface="Arial"/>
                <a:ea typeface="Arial"/>
              </a:rPr>
              <a:t>:</a:t>
            </a:r>
            <a:endParaRPr lang="ru-RU" sz="1000">
              <a:latin typeface="Calibri"/>
              <a:ea typeface="Calibri"/>
            </a:endParaRPr>
          </a:p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050">
                <a:latin typeface="Arial"/>
                <a:ea typeface="Arial"/>
              </a:rPr>
              <a:t> </a:t>
            </a:r>
            <a:endParaRPr lang="ru-RU" sz="1000">
              <a:latin typeface="Calibri"/>
              <a:ea typeface="Calibri"/>
            </a:endParaRPr>
          </a:p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050">
                <a:latin typeface="Arial"/>
                <a:ea typeface="Arial"/>
              </a:rPr>
              <a:t> </a:t>
            </a:r>
            <a:endParaRPr lang="ru-RU" sz="1000">
              <a:latin typeface="Calibri"/>
              <a:ea typeface="Calibri"/>
            </a:endParaRPr>
          </a:p>
          <a:p>
            <a:pPr marL="182245" marR="26670" indent="-182245">
              <a:lnSpc>
                <a:spcPct val="105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92A099"/>
                </a:solidFill>
                <a:latin typeface="Microsoft Sans Serif"/>
                <a:ea typeface="Microsoft Sans Serif"/>
              </a:rPr>
              <a:t>•</a:t>
            </a:r>
            <a:r>
              <a:rPr lang="ru-RU" sz="1600" spc="195">
                <a:solidFill>
                  <a:srgbClr val="92A099"/>
                </a:solidFill>
                <a:latin typeface="Microsoft Sans Serif"/>
                <a:ea typeface="Microsoft Sans Serif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рабочую Программу образования, которая раскрывает задачи, содержание и планируемые результаты по каждой из образовательных областей для всех возрастных групп обучающихся; обозначает направления и задачи коррекционно-развивающей работы (далее – КРР) с детьми дошкольного возраста с особыми образовательными потребностями </a:t>
            </a:r>
            <a:r>
              <a:rPr lang="ru-RU" sz="2400">
                <a:latin typeface="Times New Roman"/>
                <a:cs typeface="Times New Roman"/>
              </a:rPr>
              <a:t>различных </a:t>
            </a:r>
            <a:r>
              <a:rPr lang="ru-RU" sz="2400">
                <a:latin typeface="Times New Roman"/>
                <a:cs typeface="Times New Roman"/>
              </a:rPr>
              <a:t>целевых групп, а также отдельные средства обучения и воспитания;</a:t>
            </a:r>
            <a:endParaRPr/>
          </a:p>
          <a:p>
            <a:pPr marL="182245" marR="106045" indent="-182245">
              <a:lnSpc>
                <a:spcPct val="106000"/>
              </a:lnSpc>
              <a:spcBef>
                <a:spcPts val="540"/>
              </a:spcBef>
              <a:spcAft>
                <a:spcPts val="0"/>
              </a:spcAft>
              <a:defRPr/>
            </a:pPr>
            <a:r>
              <a:rPr lang="ru-RU" sz="2400">
                <a:latin typeface="Times New Roman"/>
                <a:cs typeface="Times New Roman"/>
              </a:rPr>
              <a:t>• Рабочую программу воспитания, которая раскрывает задачи и направления воспитательной работы.</a:t>
            </a:r>
            <a:endParaRPr/>
          </a:p>
          <a:p>
            <a:pPr>
              <a:defRPr/>
            </a:pPr>
            <a:br>
              <a:rPr lang="ru-RU">
                <a:solidFill>
                  <a:srgbClr val="292934"/>
                </a:solidFill>
                <a:latin typeface="Microsoft Sans Serif"/>
                <a:ea typeface="Microsoft Sans Serif"/>
              </a:rPr>
            </a:b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50135" marR="5080" indent="-1786889">
              <a:lnSpc>
                <a:spcPct val="100000"/>
              </a:lnSpc>
              <a:spcBef>
                <a:spcPts val="100"/>
              </a:spcBef>
              <a:defRPr/>
            </a:pPr>
            <a:r>
              <a:rPr/>
              <a:t>В</a:t>
            </a:r>
            <a:r>
              <a:rPr spc="-185"/>
              <a:t> </a:t>
            </a:r>
            <a:r>
              <a:rPr spc="-110"/>
              <a:t>целевом</a:t>
            </a:r>
            <a:r>
              <a:rPr spc="-190"/>
              <a:t> </a:t>
            </a:r>
            <a:r>
              <a:rPr spc="-90"/>
              <a:t>разделе</a:t>
            </a:r>
            <a:r>
              <a:rPr spc="-204"/>
              <a:t> </a:t>
            </a:r>
            <a:r>
              <a:rPr spc="-85"/>
              <a:t>Программы </a:t>
            </a:r>
            <a:r>
              <a:rPr spc="-40"/>
              <a:t>представлены: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013965"/>
            <a:ext cx="7727950" cy="3538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1851660" indent="-182880" algn="just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цели,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задачи,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принципы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5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подходы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к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ее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формированию;</a:t>
            </a:r>
            <a:endParaRPr sz="2400">
              <a:latin typeface="Microsoft Sans Serif"/>
              <a:cs typeface="Microsoft Sans Serif"/>
            </a:endParaRPr>
          </a:p>
          <a:p>
            <a:pPr marL="195580" marR="382270" indent="-182880" algn="just">
              <a:lnSpc>
                <a:spcPct val="100000"/>
              </a:lnSpc>
              <a:spcBef>
                <a:spcPts val="575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планируемые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освоения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в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младенческом,</a:t>
            </a:r>
            <a:r>
              <a:rPr sz="2400" spc="-114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раннем,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дошкольном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возрастах,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а также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этапе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завершения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освоения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Программы;</a:t>
            </a:r>
            <a:endParaRPr sz="2400">
              <a:latin typeface="Microsoft Sans Serif"/>
              <a:cs typeface="Microsoft Sans Serif"/>
            </a:endParaRPr>
          </a:p>
          <a:p>
            <a:pPr marL="195580" indent="-182880" algn="just">
              <a:lnSpc>
                <a:spcPct val="100000"/>
              </a:lnSpc>
              <a:spcBef>
                <a:spcPts val="585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характеристики</a:t>
            </a:r>
            <a:r>
              <a:rPr sz="24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развития</a:t>
            </a:r>
            <a:r>
              <a:rPr sz="2400" spc="-1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endParaRPr sz="2400">
              <a:latin typeface="Microsoft Sans Serif"/>
              <a:cs typeface="Microsoft Sans Serif"/>
            </a:endParaRPr>
          </a:p>
          <a:p>
            <a:pPr marL="195580" algn="just">
              <a:lnSpc>
                <a:spcPct val="100000"/>
              </a:lnSpc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младенческого,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раннего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возрастов;</a:t>
            </a:r>
            <a:endParaRPr sz="2400">
              <a:latin typeface="Microsoft Sans Serif"/>
              <a:cs typeface="Microsoft Sans Serif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575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подходы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к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педагогической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диагностике</a:t>
            </a:r>
            <a:r>
              <a:rPr sz="24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планируемых результатов.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Экран (4:3)</PresentationFormat>
  <Paragraphs>0</Paragraphs>
  <Slides>20</Slides>
  <Notes>20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ДЕТСКОГО САДА</dc:title>
  <dc:subject/>
  <dc:creator>181</dc:creator>
  <cp:keywords/>
  <dc:description/>
  <dc:identifier/>
  <dc:language/>
  <cp:lastModifiedBy>детский сад МАДОУ</cp:lastModifiedBy>
  <cp:revision>15</cp:revision>
  <dcterms:created xsi:type="dcterms:W3CDTF">2023-11-09T08:33:58Z</dcterms:created>
  <dcterms:modified xsi:type="dcterms:W3CDTF">2023-11-21T05:41:45Z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2023-11-09T00:00:00Z</vt:filetime>
  </property>
  <property fmtid="{D5CDD505-2E9C-101B-9397-08002B2CF9AE}" pid="5" name="Producer">
    <vt:lpwstr>www.ilovepdf.com</vt:lpwstr>
  </property>
</Properties>
</file>